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4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4" r:id="rId15"/>
    <p:sldId id="275" r:id="rId16"/>
    <p:sldId id="277" r:id="rId17"/>
    <p:sldId id="278" r:id="rId18"/>
    <p:sldId id="280" r:id="rId19"/>
    <p:sldId id="281" r:id="rId20"/>
  </p:sldIdLst>
  <p:sldSz cx="12204700" cy="6870700"/>
  <p:notesSz cx="12204700" cy="6870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4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5588" y="1124442"/>
            <a:ext cx="9153525" cy="2392021"/>
          </a:xfrm>
        </p:spPr>
        <p:txBody>
          <a:bodyPr anchor="b"/>
          <a:lstStyle>
            <a:lvl1pPr algn="ctr">
              <a:defRPr sz="60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5588" y="3608709"/>
            <a:ext cx="9153525" cy="1658828"/>
          </a:xfrm>
        </p:spPr>
        <p:txBody>
          <a:bodyPr/>
          <a:lstStyle>
            <a:lvl1pPr marL="0" indent="0" algn="ctr">
              <a:buNone/>
              <a:defRPr sz="2402"/>
            </a:lvl1pPr>
            <a:lvl2pPr marL="457657" indent="0" algn="ctr">
              <a:buNone/>
              <a:defRPr sz="2002"/>
            </a:lvl2pPr>
            <a:lvl3pPr marL="915314" indent="0" algn="ctr">
              <a:buNone/>
              <a:defRPr sz="1802"/>
            </a:lvl3pPr>
            <a:lvl4pPr marL="1372972" indent="0" algn="ctr">
              <a:buNone/>
              <a:defRPr sz="1602"/>
            </a:lvl4pPr>
            <a:lvl5pPr marL="1830629" indent="0" algn="ctr">
              <a:buNone/>
              <a:defRPr sz="1602"/>
            </a:lvl5pPr>
            <a:lvl6pPr marL="2288286" indent="0" algn="ctr">
              <a:buNone/>
              <a:defRPr sz="1602"/>
            </a:lvl6pPr>
            <a:lvl7pPr marL="2745943" indent="0" algn="ctr">
              <a:buNone/>
              <a:defRPr sz="1602"/>
            </a:lvl7pPr>
            <a:lvl8pPr marL="3203600" indent="0" algn="ctr">
              <a:buNone/>
              <a:defRPr sz="1602"/>
            </a:lvl8pPr>
            <a:lvl9pPr marL="3661258" indent="0" algn="ctr">
              <a:buNone/>
              <a:defRPr sz="160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4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7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3989" y="365801"/>
            <a:ext cx="2631638" cy="5822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9073" y="365801"/>
            <a:ext cx="7742357" cy="5822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64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39519" y="1036955"/>
            <a:ext cx="9725660" cy="575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0705" y="3847592"/>
            <a:ext cx="8543290" cy="1717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26-Mar-20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372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4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716" y="1712905"/>
            <a:ext cx="10526554" cy="2858020"/>
          </a:xfrm>
        </p:spPr>
        <p:txBody>
          <a:bodyPr anchor="b"/>
          <a:lstStyle>
            <a:lvl1pPr>
              <a:defRPr sz="60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716" y="4597963"/>
            <a:ext cx="10526554" cy="1502965"/>
          </a:xfrm>
        </p:spPr>
        <p:txBody>
          <a:bodyPr/>
          <a:lstStyle>
            <a:lvl1pPr marL="0" indent="0">
              <a:buNone/>
              <a:defRPr sz="2402">
                <a:solidFill>
                  <a:schemeClr val="tx1">
                    <a:tint val="75000"/>
                  </a:schemeClr>
                </a:solidFill>
              </a:defRPr>
            </a:lvl1pPr>
            <a:lvl2pPr marL="457657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2pPr>
            <a:lvl3pPr marL="915314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3pPr>
            <a:lvl4pPr marL="1372972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4pPr>
            <a:lvl5pPr marL="1830629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5pPr>
            <a:lvl6pPr marL="2288286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6pPr>
            <a:lvl7pPr marL="2745943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7pPr>
            <a:lvl8pPr marL="3203600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8pPr>
            <a:lvl9pPr marL="3661258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4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9073" y="1829006"/>
            <a:ext cx="5186998" cy="43593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8629" y="1829006"/>
            <a:ext cx="5186998" cy="43593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19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663" y="365802"/>
            <a:ext cx="10526554" cy="13280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663" y="1684276"/>
            <a:ext cx="5163160" cy="825438"/>
          </a:xfrm>
        </p:spPr>
        <p:txBody>
          <a:bodyPr anchor="b"/>
          <a:lstStyle>
            <a:lvl1pPr marL="0" indent="0">
              <a:buNone/>
              <a:defRPr sz="2402" b="1"/>
            </a:lvl1pPr>
            <a:lvl2pPr marL="457657" indent="0">
              <a:buNone/>
              <a:defRPr sz="2002" b="1"/>
            </a:lvl2pPr>
            <a:lvl3pPr marL="915314" indent="0">
              <a:buNone/>
              <a:defRPr sz="1802" b="1"/>
            </a:lvl3pPr>
            <a:lvl4pPr marL="1372972" indent="0">
              <a:buNone/>
              <a:defRPr sz="1602" b="1"/>
            </a:lvl4pPr>
            <a:lvl5pPr marL="1830629" indent="0">
              <a:buNone/>
              <a:defRPr sz="1602" b="1"/>
            </a:lvl5pPr>
            <a:lvl6pPr marL="2288286" indent="0">
              <a:buNone/>
              <a:defRPr sz="1602" b="1"/>
            </a:lvl6pPr>
            <a:lvl7pPr marL="2745943" indent="0">
              <a:buNone/>
              <a:defRPr sz="1602" b="1"/>
            </a:lvl7pPr>
            <a:lvl8pPr marL="3203600" indent="0">
              <a:buNone/>
              <a:defRPr sz="1602" b="1"/>
            </a:lvl8pPr>
            <a:lvl9pPr marL="3661258" indent="0">
              <a:buNone/>
              <a:defRPr sz="160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663" y="2509714"/>
            <a:ext cx="5163160" cy="36914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629" y="1684276"/>
            <a:ext cx="5188587" cy="825438"/>
          </a:xfrm>
        </p:spPr>
        <p:txBody>
          <a:bodyPr anchor="b"/>
          <a:lstStyle>
            <a:lvl1pPr marL="0" indent="0">
              <a:buNone/>
              <a:defRPr sz="2402" b="1"/>
            </a:lvl1pPr>
            <a:lvl2pPr marL="457657" indent="0">
              <a:buNone/>
              <a:defRPr sz="2002" b="1"/>
            </a:lvl2pPr>
            <a:lvl3pPr marL="915314" indent="0">
              <a:buNone/>
              <a:defRPr sz="1802" b="1"/>
            </a:lvl3pPr>
            <a:lvl4pPr marL="1372972" indent="0">
              <a:buNone/>
              <a:defRPr sz="1602" b="1"/>
            </a:lvl4pPr>
            <a:lvl5pPr marL="1830629" indent="0">
              <a:buNone/>
              <a:defRPr sz="1602" b="1"/>
            </a:lvl5pPr>
            <a:lvl6pPr marL="2288286" indent="0">
              <a:buNone/>
              <a:defRPr sz="1602" b="1"/>
            </a:lvl6pPr>
            <a:lvl7pPr marL="2745943" indent="0">
              <a:buNone/>
              <a:defRPr sz="1602" b="1"/>
            </a:lvl7pPr>
            <a:lvl8pPr marL="3203600" indent="0">
              <a:buNone/>
              <a:defRPr sz="1602" b="1"/>
            </a:lvl8pPr>
            <a:lvl9pPr marL="3661258" indent="0">
              <a:buNone/>
              <a:defRPr sz="160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629" y="2509714"/>
            <a:ext cx="5188587" cy="36914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60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9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91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663" y="458047"/>
            <a:ext cx="3936333" cy="1603163"/>
          </a:xfrm>
        </p:spPr>
        <p:txBody>
          <a:bodyPr anchor="b"/>
          <a:lstStyle>
            <a:lvl1pPr>
              <a:defRPr sz="320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587" y="989254"/>
            <a:ext cx="6178629" cy="4882650"/>
          </a:xfrm>
        </p:spPr>
        <p:txBody>
          <a:bodyPr/>
          <a:lstStyle>
            <a:lvl1pPr>
              <a:defRPr sz="3203"/>
            </a:lvl1pPr>
            <a:lvl2pPr>
              <a:defRPr sz="2803"/>
            </a:lvl2pPr>
            <a:lvl3pPr>
              <a:defRPr sz="2402"/>
            </a:lvl3pPr>
            <a:lvl4pPr>
              <a:defRPr sz="2002"/>
            </a:lvl4pPr>
            <a:lvl5pPr>
              <a:defRPr sz="2002"/>
            </a:lvl5pPr>
            <a:lvl6pPr>
              <a:defRPr sz="2002"/>
            </a:lvl6pPr>
            <a:lvl7pPr>
              <a:defRPr sz="2002"/>
            </a:lvl7pPr>
            <a:lvl8pPr>
              <a:defRPr sz="2002"/>
            </a:lvl8pPr>
            <a:lvl9pPr>
              <a:defRPr sz="200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663" y="2061210"/>
            <a:ext cx="3936333" cy="3818646"/>
          </a:xfrm>
        </p:spPr>
        <p:txBody>
          <a:bodyPr/>
          <a:lstStyle>
            <a:lvl1pPr marL="0" indent="0">
              <a:buNone/>
              <a:defRPr sz="1602"/>
            </a:lvl1pPr>
            <a:lvl2pPr marL="457657" indent="0">
              <a:buNone/>
              <a:defRPr sz="1401"/>
            </a:lvl2pPr>
            <a:lvl3pPr marL="915314" indent="0">
              <a:buNone/>
              <a:defRPr sz="1201"/>
            </a:lvl3pPr>
            <a:lvl4pPr marL="1372972" indent="0">
              <a:buNone/>
              <a:defRPr sz="1001"/>
            </a:lvl4pPr>
            <a:lvl5pPr marL="1830629" indent="0">
              <a:buNone/>
              <a:defRPr sz="1001"/>
            </a:lvl5pPr>
            <a:lvl6pPr marL="2288286" indent="0">
              <a:buNone/>
              <a:defRPr sz="1001"/>
            </a:lvl6pPr>
            <a:lvl7pPr marL="2745943" indent="0">
              <a:buNone/>
              <a:defRPr sz="1001"/>
            </a:lvl7pPr>
            <a:lvl8pPr marL="3203600" indent="0">
              <a:buNone/>
              <a:defRPr sz="1001"/>
            </a:lvl8pPr>
            <a:lvl9pPr marL="3661258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65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663" y="458047"/>
            <a:ext cx="3936333" cy="1603163"/>
          </a:xfrm>
        </p:spPr>
        <p:txBody>
          <a:bodyPr anchor="b"/>
          <a:lstStyle>
            <a:lvl1pPr>
              <a:defRPr sz="320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8587" y="989254"/>
            <a:ext cx="6178629" cy="4882650"/>
          </a:xfrm>
        </p:spPr>
        <p:txBody>
          <a:bodyPr anchor="t"/>
          <a:lstStyle>
            <a:lvl1pPr marL="0" indent="0">
              <a:buNone/>
              <a:defRPr sz="3203"/>
            </a:lvl1pPr>
            <a:lvl2pPr marL="457657" indent="0">
              <a:buNone/>
              <a:defRPr sz="2803"/>
            </a:lvl2pPr>
            <a:lvl3pPr marL="915314" indent="0">
              <a:buNone/>
              <a:defRPr sz="2402"/>
            </a:lvl3pPr>
            <a:lvl4pPr marL="1372972" indent="0">
              <a:buNone/>
              <a:defRPr sz="2002"/>
            </a:lvl4pPr>
            <a:lvl5pPr marL="1830629" indent="0">
              <a:buNone/>
              <a:defRPr sz="2002"/>
            </a:lvl5pPr>
            <a:lvl6pPr marL="2288286" indent="0">
              <a:buNone/>
              <a:defRPr sz="2002"/>
            </a:lvl6pPr>
            <a:lvl7pPr marL="2745943" indent="0">
              <a:buNone/>
              <a:defRPr sz="2002"/>
            </a:lvl7pPr>
            <a:lvl8pPr marL="3203600" indent="0">
              <a:buNone/>
              <a:defRPr sz="2002"/>
            </a:lvl8pPr>
            <a:lvl9pPr marL="3661258" indent="0">
              <a:buNone/>
              <a:defRPr sz="200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663" y="2061210"/>
            <a:ext cx="3936333" cy="3818646"/>
          </a:xfrm>
        </p:spPr>
        <p:txBody>
          <a:bodyPr/>
          <a:lstStyle>
            <a:lvl1pPr marL="0" indent="0">
              <a:buNone/>
              <a:defRPr sz="1602"/>
            </a:lvl1pPr>
            <a:lvl2pPr marL="457657" indent="0">
              <a:buNone/>
              <a:defRPr sz="1401"/>
            </a:lvl2pPr>
            <a:lvl3pPr marL="915314" indent="0">
              <a:buNone/>
              <a:defRPr sz="1201"/>
            </a:lvl3pPr>
            <a:lvl4pPr marL="1372972" indent="0">
              <a:buNone/>
              <a:defRPr sz="1001"/>
            </a:lvl4pPr>
            <a:lvl5pPr marL="1830629" indent="0">
              <a:buNone/>
              <a:defRPr sz="1001"/>
            </a:lvl5pPr>
            <a:lvl6pPr marL="2288286" indent="0">
              <a:buNone/>
              <a:defRPr sz="1001"/>
            </a:lvl6pPr>
            <a:lvl7pPr marL="2745943" indent="0">
              <a:buNone/>
              <a:defRPr sz="1001"/>
            </a:lvl7pPr>
            <a:lvl8pPr marL="3203600" indent="0">
              <a:buNone/>
              <a:defRPr sz="1001"/>
            </a:lvl8pPr>
            <a:lvl9pPr marL="3661258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34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9073" y="365802"/>
            <a:ext cx="10526554" cy="1328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073" y="1829006"/>
            <a:ext cx="10526554" cy="4359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9073" y="6368122"/>
            <a:ext cx="2746058" cy="36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2807" y="6368122"/>
            <a:ext cx="4119086" cy="36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9569" y="6368122"/>
            <a:ext cx="2746058" cy="36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5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l" defTabSz="915314" rtl="0" eaLnBrk="1" latinLnBrk="0" hangingPunct="1">
        <a:lnSpc>
          <a:spcPct val="90000"/>
        </a:lnSpc>
        <a:spcBef>
          <a:spcPct val="0"/>
        </a:spcBef>
        <a:buNone/>
        <a:defRPr sz="44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829" indent="-228829" algn="l" defTabSz="915314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3" kern="1200">
          <a:solidFill>
            <a:schemeClr val="tx1"/>
          </a:solidFill>
          <a:latin typeface="+mn-lt"/>
          <a:ea typeface="+mn-ea"/>
          <a:cs typeface="+mn-cs"/>
        </a:defRPr>
      </a:lvl1pPr>
      <a:lvl2pPr marL="686486" indent="-228829" algn="l" defTabSz="91531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2" kern="1200">
          <a:solidFill>
            <a:schemeClr val="tx1"/>
          </a:solidFill>
          <a:latin typeface="+mn-lt"/>
          <a:ea typeface="+mn-ea"/>
          <a:cs typeface="+mn-cs"/>
        </a:defRPr>
      </a:lvl2pPr>
      <a:lvl3pPr marL="1144143" indent="-228829" algn="l" defTabSz="91531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2" kern="1200">
          <a:solidFill>
            <a:schemeClr val="tx1"/>
          </a:solidFill>
          <a:latin typeface="+mn-lt"/>
          <a:ea typeface="+mn-ea"/>
          <a:cs typeface="+mn-cs"/>
        </a:defRPr>
      </a:lvl3pPr>
      <a:lvl4pPr marL="1601800" indent="-228829" algn="l" defTabSz="91531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4pPr>
      <a:lvl5pPr marL="2059457" indent="-228829" algn="l" defTabSz="91531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5pPr>
      <a:lvl6pPr marL="2517115" indent="-228829" algn="l" defTabSz="91531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6pPr>
      <a:lvl7pPr marL="2974772" indent="-228829" algn="l" defTabSz="91531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7pPr>
      <a:lvl8pPr marL="3432429" indent="-228829" algn="l" defTabSz="91531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8pPr>
      <a:lvl9pPr marL="3890086" indent="-228829" algn="l" defTabSz="915314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5314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1pPr>
      <a:lvl2pPr marL="457657" algn="l" defTabSz="915314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2pPr>
      <a:lvl3pPr marL="915314" algn="l" defTabSz="915314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3pPr>
      <a:lvl4pPr marL="1372972" algn="l" defTabSz="915314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4pPr>
      <a:lvl5pPr marL="1830629" algn="l" defTabSz="915314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5pPr>
      <a:lvl6pPr marL="2288286" algn="l" defTabSz="915314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6pPr>
      <a:lvl7pPr marL="2745943" algn="l" defTabSz="915314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7pPr>
      <a:lvl8pPr marL="3203600" algn="l" defTabSz="915314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8pPr>
      <a:lvl9pPr marL="3661258" algn="l" defTabSz="915314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borislazarevic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5" y="9524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9525" y="9525"/>
            <a:ext cx="12192000" cy="6858000"/>
            <a:chOff x="9525" y="9525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9525" y="9524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2000" y="470027"/>
                  </a:moveTo>
                  <a:lnTo>
                    <a:pt x="11709273" y="470027"/>
                  </a:lnTo>
                  <a:lnTo>
                    <a:pt x="11709273" y="6381636"/>
                  </a:lnTo>
                  <a:lnTo>
                    <a:pt x="12192000" y="6381636"/>
                  </a:lnTo>
                  <a:lnTo>
                    <a:pt x="12192000" y="470027"/>
                  </a:lnTo>
                  <a:close/>
                </a:path>
                <a:path w="12192000" h="685800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1750"/>
                  </a:lnTo>
                  <a:lnTo>
                    <a:pt x="0" y="6858000"/>
                  </a:lnTo>
                  <a:lnTo>
                    <a:pt x="12192000" y="6858000"/>
                  </a:lnTo>
                  <a:lnTo>
                    <a:pt x="12192000" y="6381750"/>
                  </a:lnTo>
                  <a:lnTo>
                    <a:pt x="476377" y="638175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39400" y="28575"/>
              <a:ext cx="704850" cy="11620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48925" y="9525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60014" y="2455088"/>
            <a:ext cx="6871336" cy="10137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0" b="1" spc="-15"/>
              <a:t>STABILNOST</a:t>
            </a:r>
            <a:r>
              <a:rPr sz="6500" b="1" spc="30"/>
              <a:t> </a:t>
            </a:r>
            <a:r>
              <a:rPr sz="6500" b="1" spc="15"/>
              <a:t>VOZILA</a:t>
            </a:r>
            <a:endParaRPr sz="65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" y="9525"/>
            <a:ext cx="12192000" cy="6858000"/>
            <a:chOff x="9525" y="9525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9525" y="9524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1750"/>
                  </a:lnTo>
                  <a:lnTo>
                    <a:pt x="0" y="6858000"/>
                  </a:lnTo>
                  <a:lnTo>
                    <a:pt x="12192000" y="6858000"/>
                  </a:lnTo>
                  <a:lnTo>
                    <a:pt x="12192000" y="6381750"/>
                  </a:lnTo>
                  <a:lnTo>
                    <a:pt x="11734800" y="6381750"/>
                  </a:lnTo>
                  <a:lnTo>
                    <a:pt x="12192000" y="6381636"/>
                  </a:lnTo>
                  <a:lnTo>
                    <a:pt x="12192000" y="470027"/>
                  </a:lnTo>
                  <a:lnTo>
                    <a:pt x="11709273" y="470027"/>
                  </a:lnTo>
                  <a:lnTo>
                    <a:pt x="11709273" y="1872234"/>
                  </a:lnTo>
                  <a:lnTo>
                    <a:pt x="10968101" y="1982724"/>
                  </a:lnTo>
                  <a:lnTo>
                    <a:pt x="10198100" y="2076450"/>
                  </a:lnTo>
                  <a:lnTo>
                    <a:pt x="9944100" y="2101850"/>
                  </a:lnTo>
                  <a:lnTo>
                    <a:pt x="9431401" y="2147824"/>
                  </a:lnTo>
                  <a:lnTo>
                    <a:pt x="8924925" y="2185924"/>
                  </a:lnTo>
                  <a:lnTo>
                    <a:pt x="8672449" y="2201799"/>
                  </a:lnTo>
                  <a:lnTo>
                    <a:pt x="7923149" y="2238375"/>
                  </a:lnTo>
                  <a:lnTo>
                    <a:pt x="7188200" y="2258949"/>
                  </a:lnTo>
                  <a:lnTo>
                    <a:pt x="6470650" y="2266950"/>
                  </a:lnTo>
                  <a:lnTo>
                    <a:pt x="6003925" y="2265299"/>
                  </a:lnTo>
                  <a:lnTo>
                    <a:pt x="5105400" y="2247900"/>
                  </a:lnTo>
                  <a:lnTo>
                    <a:pt x="4464050" y="2224024"/>
                  </a:lnTo>
                  <a:lnTo>
                    <a:pt x="3662426" y="2181225"/>
                  </a:lnTo>
                  <a:lnTo>
                    <a:pt x="2928874" y="2131949"/>
                  </a:lnTo>
                  <a:lnTo>
                    <a:pt x="2589149" y="2105025"/>
                  </a:lnTo>
                  <a:lnTo>
                    <a:pt x="1976501" y="2047875"/>
                  </a:lnTo>
                  <a:lnTo>
                    <a:pt x="1230312" y="1966849"/>
                  </a:lnTo>
                  <a:lnTo>
                    <a:pt x="860425" y="1922399"/>
                  </a:lnTo>
                  <a:lnTo>
                    <a:pt x="476377" y="1869541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439400" y="28575"/>
              <a:ext cx="704850" cy="11620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48925" y="9525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39519" y="1036955"/>
            <a:ext cx="107442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90" dirty="0"/>
              <a:t>V</a:t>
            </a:r>
            <a:r>
              <a:rPr spc="15" dirty="0"/>
              <a:t>D</a:t>
            </a:r>
            <a:r>
              <a:rPr dirty="0"/>
              <a:t>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77950" y="2063750"/>
            <a:ext cx="9906000" cy="878702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>
              <a:lnSpc>
                <a:spcPct val="147200"/>
              </a:lnSpc>
              <a:spcBef>
                <a:spcPts val="150"/>
              </a:spcBef>
            </a:pP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Kontrola</a:t>
            </a:r>
            <a:r>
              <a:rPr sz="2000" spc="-15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30" dirty="0">
                <a:solidFill>
                  <a:srgbClr val="404040"/>
                </a:solidFill>
                <a:latin typeface="TeXGyreAdventor"/>
                <a:cs typeface="TeXGyreAdventor"/>
              </a:rPr>
              <a:t>dinamike</a:t>
            </a:r>
            <a:r>
              <a:rPr sz="2000" spc="-17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vozila</a:t>
            </a:r>
            <a:r>
              <a:rPr sz="2000" spc="-229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omogućuje</a:t>
            </a:r>
            <a:r>
              <a:rPr sz="2000" spc="-24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vozaču</a:t>
            </a:r>
            <a:r>
              <a:rPr sz="2000" spc="-16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potpunu  </a:t>
            </a:r>
            <a:r>
              <a:rPr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slobodu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upravljanja 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vozilom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u 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normalnim uslovima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i  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uključuje</a:t>
            </a:r>
            <a:r>
              <a:rPr sz="2000" spc="-17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se</a:t>
            </a:r>
            <a:r>
              <a:rPr sz="2000" spc="-9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30" dirty="0">
                <a:solidFill>
                  <a:srgbClr val="404040"/>
                </a:solidFill>
                <a:latin typeface="TeXGyreAdventor"/>
                <a:cs typeface="TeXGyreAdventor"/>
              </a:rPr>
              <a:t>samo</a:t>
            </a:r>
            <a:r>
              <a:rPr sz="2000" spc="-18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neposredno</a:t>
            </a:r>
            <a:r>
              <a:rPr sz="2000" spc="-1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prije</a:t>
            </a:r>
            <a:r>
              <a:rPr sz="2000" spc="-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nego</a:t>
            </a:r>
            <a:r>
              <a:rPr sz="2000" spc="-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što</a:t>
            </a:r>
            <a:r>
              <a:rPr sz="2000" spc="-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situacija 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postane</a:t>
            </a:r>
            <a:r>
              <a:rPr sz="2000" spc="-3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kritična.</a:t>
            </a:r>
            <a:endParaRPr sz="2000" dirty="0">
              <a:latin typeface="TeXGyreAdventor"/>
              <a:cs typeface="TeXGyreAdventor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44750" y="3876288"/>
            <a:ext cx="6292850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" y="9525"/>
            <a:ext cx="12192000" cy="6858000"/>
            <a:chOff x="9525" y="9525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9525" y="9524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1750"/>
                  </a:lnTo>
                  <a:lnTo>
                    <a:pt x="0" y="6858000"/>
                  </a:lnTo>
                  <a:lnTo>
                    <a:pt x="12192000" y="6858000"/>
                  </a:lnTo>
                  <a:lnTo>
                    <a:pt x="12192000" y="6381750"/>
                  </a:lnTo>
                  <a:lnTo>
                    <a:pt x="11734800" y="6381750"/>
                  </a:lnTo>
                  <a:lnTo>
                    <a:pt x="12192000" y="6381636"/>
                  </a:lnTo>
                  <a:lnTo>
                    <a:pt x="12192000" y="470027"/>
                  </a:lnTo>
                  <a:lnTo>
                    <a:pt x="11709273" y="470027"/>
                  </a:lnTo>
                  <a:lnTo>
                    <a:pt x="11709273" y="1872234"/>
                  </a:lnTo>
                  <a:lnTo>
                    <a:pt x="10968101" y="1982724"/>
                  </a:lnTo>
                  <a:lnTo>
                    <a:pt x="10198100" y="2076450"/>
                  </a:lnTo>
                  <a:lnTo>
                    <a:pt x="9944100" y="2101850"/>
                  </a:lnTo>
                  <a:lnTo>
                    <a:pt x="9431401" y="2147824"/>
                  </a:lnTo>
                  <a:lnTo>
                    <a:pt x="8924925" y="2185924"/>
                  </a:lnTo>
                  <a:lnTo>
                    <a:pt x="8672449" y="2201799"/>
                  </a:lnTo>
                  <a:lnTo>
                    <a:pt x="7923149" y="2238375"/>
                  </a:lnTo>
                  <a:lnTo>
                    <a:pt x="7188200" y="2258949"/>
                  </a:lnTo>
                  <a:lnTo>
                    <a:pt x="6470650" y="2266950"/>
                  </a:lnTo>
                  <a:lnTo>
                    <a:pt x="6003925" y="2265299"/>
                  </a:lnTo>
                  <a:lnTo>
                    <a:pt x="5105400" y="2247900"/>
                  </a:lnTo>
                  <a:lnTo>
                    <a:pt x="4464050" y="2224024"/>
                  </a:lnTo>
                  <a:lnTo>
                    <a:pt x="3662426" y="2181225"/>
                  </a:lnTo>
                  <a:lnTo>
                    <a:pt x="2928874" y="2131949"/>
                  </a:lnTo>
                  <a:lnTo>
                    <a:pt x="2589149" y="2105025"/>
                  </a:lnTo>
                  <a:lnTo>
                    <a:pt x="1976501" y="2047875"/>
                  </a:lnTo>
                  <a:lnTo>
                    <a:pt x="1230312" y="1966849"/>
                  </a:lnTo>
                  <a:lnTo>
                    <a:pt x="860425" y="1922399"/>
                  </a:lnTo>
                  <a:lnTo>
                    <a:pt x="476377" y="1869541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439400" y="28575"/>
              <a:ext cx="704850" cy="11620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48925" y="9525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39518" y="979003"/>
            <a:ext cx="2348231" cy="691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0" dirty="0"/>
              <a:t>H</a:t>
            </a:r>
            <a:r>
              <a:rPr spc="25" dirty="0"/>
              <a:t>B</a:t>
            </a:r>
            <a:r>
              <a:rPr dirty="0"/>
              <a:t>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18860" y="1580955"/>
            <a:ext cx="9925390" cy="178305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algn="just">
              <a:lnSpc>
                <a:spcPct val="147700"/>
              </a:lnSpc>
              <a:spcBef>
                <a:spcPts val="140"/>
              </a:spcBef>
            </a:pPr>
            <a:r>
              <a:rPr sz="2000" spc="15" dirty="0" err="1">
                <a:solidFill>
                  <a:srgbClr val="404040"/>
                </a:solidFill>
                <a:latin typeface="TeXGyreAdventor"/>
                <a:cs typeface="TeXGyreAdventor"/>
              </a:rPr>
              <a:t>Hidraulički</a:t>
            </a:r>
            <a:r>
              <a:rPr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s</a:t>
            </a:r>
            <a:r>
              <a:rPr lang="sr-Latn-RS" sz="2000" dirty="0">
                <a:solidFill>
                  <a:srgbClr val="404040"/>
                </a:solidFill>
                <a:latin typeface="TeXGyreAdventor"/>
                <a:cs typeface="TeXGyreAdventor"/>
              </a:rPr>
              <a:t>istem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eXGyreAdventor"/>
                <a:cs typeface="TeXGyreAdventor"/>
              </a:rPr>
              <a:t>za 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pomoć </a:t>
            </a:r>
            <a:r>
              <a:rPr sz="2000" spc="-20" dirty="0">
                <a:solidFill>
                  <a:srgbClr val="404040"/>
                </a:solidFill>
                <a:latin typeface="TeXGyreAdventor"/>
                <a:cs typeface="TeXGyreAdventor"/>
              </a:rPr>
              <a:t>pri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kočenju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koji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automatski  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povećava</a:t>
            </a:r>
            <a:r>
              <a:rPr sz="2000" spc="-23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pritisak</a:t>
            </a:r>
            <a:r>
              <a:rPr sz="2000" spc="-1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u</a:t>
            </a:r>
            <a:r>
              <a:rPr sz="2000" spc="-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kočionom</a:t>
            </a:r>
            <a:r>
              <a:rPr sz="2000" spc="-16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sastavu</a:t>
            </a:r>
            <a:r>
              <a:rPr sz="2000" spc="-17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u</a:t>
            </a:r>
            <a:r>
              <a:rPr sz="2000" spc="-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slučaju</a:t>
            </a:r>
            <a:r>
              <a:rPr sz="2000" spc="-17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naglog  </a:t>
            </a: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kočenja.</a:t>
            </a:r>
            <a:endParaRPr sz="2000" dirty="0">
              <a:latin typeface="TeXGyreAdventor"/>
              <a:cs typeface="TeXGyreAdventor"/>
            </a:endParaRPr>
          </a:p>
          <a:p>
            <a:pPr marL="12700" marR="332740" indent="66675" algn="just">
              <a:lnSpc>
                <a:spcPct val="146100"/>
              </a:lnSpc>
            </a:pP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A </a:t>
            </a:r>
            <a:r>
              <a:rPr sz="2000" spc="-10" dirty="0">
                <a:solidFill>
                  <a:srgbClr val="404040"/>
                </a:solidFill>
                <a:latin typeface="TeXGyreAdventor"/>
                <a:cs typeface="TeXGyreAdventor"/>
              </a:rPr>
              <a:t>tu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je </a:t>
            </a:r>
            <a:r>
              <a:rPr sz="2000" dirty="0" err="1">
                <a:solidFill>
                  <a:srgbClr val="404040"/>
                </a:solidFill>
                <a:latin typeface="TeXGyreAdventor"/>
                <a:cs typeface="TeXGyreAdventor"/>
              </a:rPr>
              <a:t>i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s</a:t>
            </a:r>
            <a:r>
              <a:rPr lang="sr-Latn-RS"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istem</a:t>
            </a: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eXGyreAdventor"/>
                <a:cs typeface="TeXGyreAdventor"/>
              </a:rPr>
              <a:t>za </a:t>
            </a:r>
            <a:r>
              <a:rPr sz="2000" spc="25" dirty="0">
                <a:solidFill>
                  <a:srgbClr val="404040"/>
                </a:solidFill>
                <a:latin typeface="TeXGyreAdventor"/>
                <a:cs typeface="TeXGyreAdventor"/>
              </a:rPr>
              <a:t>pomoć </a:t>
            </a:r>
            <a:r>
              <a:rPr sz="2000" spc="-20" dirty="0">
                <a:solidFill>
                  <a:srgbClr val="404040"/>
                </a:solidFill>
                <a:latin typeface="TeXGyreAdventor"/>
                <a:cs typeface="TeXGyreAdventor"/>
              </a:rPr>
              <a:t>pri 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kretanju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na </a:t>
            </a: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uzbrdici</a:t>
            </a:r>
            <a:r>
              <a:rPr sz="2000" spc="-23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koji  </a:t>
            </a:r>
            <a:r>
              <a:rPr sz="2000" spc="20" dirty="0" err="1">
                <a:solidFill>
                  <a:srgbClr val="404040"/>
                </a:solidFill>
                <a:latin typeface="TeXGyreAdventor"/>
                <a:cs typeface="TeXGyreAdventor"/>
              </a:rPr>
              <a:t>omogućuje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-5" dirty="0" err="1">
                <a:solidFill>
                  <a:srgbClr val="404040"/>
                </a:solidFill>
                <a:latin typeface="TeXGyreAdventor"/>
                <a:cs typeface="TeXGyreAdventor"/>
              </a:rPr>
              <a:t>zadr</a:t>
            </a:r>
            <a:r>
              <a:rPr lang="sr-Latn-RS"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ž</a:t>
            </a:r>
            <a:r>
              <a:rPr sz="2000" spc="-5" dirty="0" err="1">
                <a:solidFill>
                  <a:srgbClr val="404040"/>
                </a:solidFill>
                <a:latin typeface="TeXGyreAdventor"/>
                <a:cs typeface="TeXGyreAdventor"/>
              </a:rPr>
              <a:t>avanje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ko</a:t>
            </a:r>
            <a:r>
              <a:rPr lang="sr-Latn-RS"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č</a:t>
            </a:r>
            <a:r>
              <a:rPr sz="2000" spc="20" dirty="0" err="1">
                <a:solidFill>
                  <a:srgbClr val="404040"/>
                </a:solidFill>
                <a:latin typeface="TeXGyreAdventor"/>
                <a:cs typeface="TeXGyreAdventor"/>
              </a:rPr>
              <a:t>ionog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efekta </a:t>
            </a:r>
            <a:r>
              <a:rPr sz="2000" spc="25" dirty="0">
                <a:solidFill>
                  <a:srgbClr val="404040"/>
                </a:solidFill>
                <a:latin typeface="TeXGyreAdventor"/>
                <a:cs typeface="TeXGyreAdventor"/>
              </a:rPr>
              <a:t>nekoliko 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sekundi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nakon puštanja pedale</a:t>
            </a:r>
            <a:r>
              <a:rPr sz="2000" spc="-19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25" dirty="0">
                <a:solidFill>
                  <a:srgbClr val="404040"/>
                </a:solidFill>
                <a:latin typeface="TeXGyreAdventor"/>
                <a:cs typeface="TeXGyreAdventor"/>
              </a:rPr>
              <a:t>kočnice</a:t>
            </a:r>
            <a:endParaRPr sz="2000" dirty="0">
              <a:latin typeface="TeXGyreAdventor"/>
              <a:cs typeface="TeXGyreAdventor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92950" y="3754337"/>
            <a:ext cx="3822700" cy="28369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39519" y="615315"/>
            <a:ext cx="1036319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</a:t>
            </a:r>
            <a:r>
              <a:rPr spc="25" dirty="0"/>
              <a:t>B</a:t>
            </a:r>
            <a:r>
              <a:rPr dirty="0"/>
              <a:t>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3422" y="1565247"/>
            <a:ext cx="10762927" cy="1311898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70"/>
              </a:spcBef>
            </a:pPr>
            <a:r>
              <a:rPr sz="2000" spc="15" dirty="0" err="1">
                <a:solidFill>
                  <a:srgbClr val="404040"/>
                </a:solidFill>
                <a:latin typeface="TeXGyreAdventor"/>
                <a:cs typeface="TeXGyreAdventor"/>
              </a:rPr>
              <a:t>Regulacija</a:t>
            </a:r>
            <a:r>
              <a:rPr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0" dirty="0" err="1">
                <a:solidFill>
                  <a:srgbClr val="404040"/>
                </a:solidFill>
                <a:latin typeface="TeXGyreAdventor"/>
                <a:cs typeface="TeXGyreAdventor"/>
              </a:rPr>
              <a:t>kočenja</a:t>
            </a:r>
            <a:r>
              <a:rPr lang="sr-Latn-RS"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-36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u </a:t>
            </a:r>
            <a:r>
              <a:rPr sz="2000" spc="20" dirty="0" err="1">
                <a:solidFill>
                  <a:srgbClr val="404040"/>
                </a:solidFill>
                <a:latin typeface="TeXGyreAdventor"/>
                <a:cs typeface="TeXGyreAdventor"/>
              </a:rPr>
              <a:t>krivinama</a:t>
            </a:r>
            <a:r>
              <a:rPr lang="sr-Latn-RS"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. 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S</a:t>
            </a:r>
            <a:r>
              <a:rPr lang="sr-Latn-RS"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istem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CBC</a:t>
            </a:r>
            <a:r>
              <a:rPr sz="2000" spc="-9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uključuje</a:t>
            </a:r>
            <a:r>
              <a:rPr sz="2000" spc="-17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25" dirty="0">
                <a:solidFill>
                  <a:srgbClr val="404040"/>
                </a:solidFill>
                <a:latin typeface="TeXGyreAdventor"/>
                <a:cs typeface="TeXGyreAdventor"/>
              </a:rPr>
              <a:t>se</a:t>
            </a:r>
            <a:r>
              <a:rPr sz="2000" spc="-9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eXGyreAdventor"/>
                <a:cs typeface="TeXGyreAdventor"/>
              </a:rPr>
              <a:t>ako</a:t>
            </a:r>
            <a:r>
              <a:rPr sz="2000" spc="4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35" dirty="0">
                <a:solidFill>
                  <a:srgbClr val="404040"/>
                </a:solidFill>
                <a:latin typeface="TeXGyreAdventor"/>
                <a:cs typeface="TeXGyreAdventor"/>
              </a:rPr>
              <a:t>vozilo</a:t>
            </a:r>
            <a:r>
              <a:rPr sz="2000" spc="-254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tokom</a:t>
            </a:r>
            <a:r>
              <a:rPr sz="2000" spc="-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5" dirty="0" err="1">
                <a:solidFill>
                  <a:srgbClr val="404040"/>
                </a:solidFill>
                <a:latin typeface="TeXGyreAdventor"/>
                <a:cs typeface="TeXGyreAdventor"/>
              </a:rPr>
              <a:t>kočenja</a:t>
            </a:r>
            <a:r>
              <a:rPr sz="2000" spc="-15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-5" dirty="0" err="1">
                <a:solidFill>
                  <a:srgbClr val="404040"/>
                </a:solidFill>
                <a:latin typeface="TeXGyreAdventor"/>
                <a:cs typeface="TeXGyreAdventor"/>
              </a:rPr>
              <a:t>uđe</a:t>
            </a:r>
            <a:r>
              <a:rPr lang="sr-Latn-RS" sz="2000" spc="-5" dirty="0">
                <a:latin typeface="TeXGyreAdventor"/>
                <a:cs typeface="TeXGyreAdventor"/>
              </a:rPr>
              <a:t>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u</a:t>
            </a:r>
            <a:r>
              <a:rPr sz="2000" spc="-3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30" dirty="0">
                <a:solidFill>
                  <a:srgbClr val="404040"/>
                </a:solidFill>
                <a:latin typeface="TeXGyreAdventor"/>
                <a:cs typeface="TeXGyreAdventor"/>
              </a:rPr>
              <a:t>krivinu.</a:t>
            </a:r>
            <a:endParaRPr sz="2000" dirty="0">
              <a:latin typeface="TeXGyreAdventor"/>
              <a:cs typeface="TeXGyreAdventor"/>
            </a:endParaRPr>
          </a:p>
          <a:p>
            <a:pPr marL="12700" marR="5080" indent="66675" algn="just">
              <a:lnSpc>
                <a:spcPct val="146000"/>
              </a:lnSpc>
            </a:pP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U</a:t>
            </a:r>
            <a:r>
              <a:rPr sz="2000" spc="-3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tom</a:t>
            </a:r>
            <a:r>
              <a:rPr sz="2000" spc="-1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25" dirty="0">
                <a:solidFill>
                  <a:srgbClr val="404040"/>
                </a:solidFill>
                <a:latin typeface="TeXGyreAdventor"/>
                <a:cs typeface="TeXGyreAdventor"/>
              </a:rPr>
              <a:t>se</a:t>
            </a:r>
            <a:r>
              <a:rPr sz="2000" spc="-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25" dirty="0">
                <a:solidFill>
                  <a:srgbClr val="404040"/>
                </a:solidFill>
                <a:latin typeface="TeXGyreAdventor"/>
                <a:cs typeface="TeXGyreAdventor"/>
              </a:rPr>
              <a:t>slučaju</a:t>
            </a:r>
            <a:r>
              <a:rPr sz="2000" spc="-17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pritisak</a:t>
            </a:r>
            <a:r>
              <a:rPr sz="2000" spc="-204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40" dirty="0">
                <a:solidFill>
                  <a:srgbClr val="404040"/>
                </a:solidFill>
                <a:latin typeface="TeXGyreAdventor"/>
                <a:cs typeface="TeXGyreAdventor"/>
              </a:rPr>
              <a:t>iz</a:t>
            </a:r>
            <a:r>
              <a:rPr sz="2000" spc="-7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25" dirty="0">
                <a:solidFill>
                  <a:srgbClr val="404040"/>
                </a:solidFill>
                <a:latin typeface="TeXGyreAdventor"/>
                <a:cs typeface="TeXGyreAdventor"/>
              </a:rPr>
              <a:t>kočnica</a:t>
            </a:r>
            <a:r>
              <a:rPr sz="2000" spc="-229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pojedinačno</a:t>
            </a:r>
            <a:r>
              <a:rPr sz="2000" spc="-18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25" dirty="0">
                <a:solidFill>
                  <a:srgbClr val="404040"/>
                </a:solidFill>
                <a:latin typeface="TeXGyreAdventor"/>
                <a:cs typeface="TeXGyreAdventor"/>
              </a:rPr>
              <a:t>ispušta 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na </a:t>
            </a:r>
            <a:r>
              <a:rPr sz="2000" spc="25" dirty="0">
                <a:solidFill>
                  <a:srgbClr val="404040"/>
                </a:solidFill>
                <a:latin typeface="TeXGyreAdventor"/>
                <a:cs typeface="TeXGyreAdventor"/>
              </a:rPr>
              <a:t>svaki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točak </a:t>
            </a:r>
            <a:r>
              <a:rPr sz="2000" spc="-10" dirty="0">
                <a:solidFill>
                  <a:srgbClr val="404040"/>
                </a:solidFill>
                <a:latin typeface="TeXGyreAdventor"/>
                <a:cs typeface="TeXGyreAdventor"/>
              </a:rPr>
              <a:t>za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održavanje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stabilnosti </a:t>
            </a:r>
            <a:r>
              <a:rPr sz="2000" spc="35" dirty="0">
                <a:solidFill>
                  <a:srgbClr val="404040"/>
                </a:solidFill>
                <a:latin typeface="TeXGyreAdventor"/>
                <a:cs typeface="TeXGyreAdventor"/>
              </a:rPr>
              <a:t>vozila </a:t>
            </a:r>
            <a:r>
              <a:rPr sz="2000" spc="-10" dirty="0">
                <a:solidFill>
                  <a:srgbClr val="404040"/>
                </a:solidFill>
                <a:latin typeface="TeXGyreAdventor"/>
                <a:cs typeface="TeXGyreAdventor"/>
              </a:rPr>
              <a:t>te  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smanjenja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eventualnog </a:t>
            </a:r>
            <a:r>
              <a:rPr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proklizavanja </a:t>
            </a: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prednjih </a:t>
            </a:r>
            <a:r>
              <a:rPr sz="2000" spc="55" dirty="0">
                <a:solidFill>
                  <a:srgbClr val="404040"/>
                </a:solidFill>
                <a:latin typeface="TeXGyreAdventor"/>
                <a:cs typeface="TeXGyreAdventor"/>
              </a:rPr>
              <a:t>ili 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zadnjih</a:t>
            </a:r>
            <a:r>
              <a:rPr sz="2000" spc="-3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točkova.</a:t>
            </a:r>
            <a:endParaRPr sz="2000" dirty="0">
              <a:latin typeface="TeXGyreAdventor"/>
              <a:cs typeface="TeXGyreAdventor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25950" y="3435350"/>
            <a:ext cx="3886200" cy="2789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725" y="1876425"/>
            <a:ext cx="11277600" cy="4533900"/>
          </a:xfrm>
          <a:custGeom>
            <a:avLst/>
            <a:gdLst/>
            <a:ahLst/>
            <a:cxnLst/>
            <a:rect l="l" t="t" r="r" b="b"/>
            <a:pathLst>
              <a:path w="11277600" h="4533900">
                <a:moveTo>
                  <a:pt x="0" y="0"/>
                </a:moveTo>
                <a:lnTo>
                  <a:pt x="0" y="4533900"/>
                </a:lnTo>
                <a:lnTo>
                  <a:pt x="11277600" y="4533900"/>
                </a:lnTo>
                <a:lnTo>
                  <a:pt x="11277600" y="400050"/>
                </a:lnTo>
                <a:lnTo>
                  <a:pt x="6013450" y="400050"/>
                </a:lnTo>
                <a:lnTo>
                  <a:pt x="5546725" y="398399"/>
                </a:lnTo>
                <a:lnTo>
                  <a:pt x="4648200" y="381000"/>
                </a:lnTo>
                <a:lnTo>
                  <a:pt x="4006850" y="357124"/>
                </a:lnTo>
                <a:lnTo>
                  <a:pt x="3205226" y="314325"/>
                </a:lnTo>
                <a:lnTo>
                  <a:pt x="2471674" y="265049"/>
                </a:lnTo>
                <a:lnTo>
                  <a:pt x="2131949" y="238125"/>
                </a:lnTo>
                <a:lnTo>
                  <a:pt x="1519301" y="180975"/>
                </a:lnTo>
                <a:lnTo>
                  <a:pt x="773112" y="99949"/>
                </a:lnTo>
                <a:lnTo>
                  <a:pt x="403225" y="55499"/>
                </a:lnTo>
                <a:lnTo>
                  <a:pt x="0" y="0"/>
                </a:lnTo>
                <a:close/>
              </a:path>
              <a:path w="11277600" h="4533900">
                <a:moveTo>
                  <a:pt x="11277600" y="1524"/>
                </a:moveTo>
                <a:lnTo>
                  <a:pt x="10510901" y="115824"/>
                </a:lnTo>
                <a:lnTo>
                  <a:pt x="9740900" y="209550"/>
                </a:lnTo>
                <a:lnTo>
                  <a:pt x="9486900" y="234950"/>
                </a:lnTo>
                <a:lnTo>
                  <a:pt x="8974201" y="280924"/>
                </a:lnTo>
                <a:lnTo>
                  <a:pt x="8467725" y="319024"/>
                </a:lnTo>
                <a:lnTo>
                  <a:pt x="8215249" y="334899"/>
                </a:lnTo>
                <a:lnTo>
                  <a:pt x="7465949" y="371475"/>
                </a:lnTo>
                <a:lnTo>
                  <a:pt x="6731000" y="392049"/>
                </a:lnTo>
                <a:lnTo>
                  <a:pt x="6013450" y="400050"/>
                </a:lnTo>
                <a:lnTo>
                  <a:pt x="11277600" y="400050"/>
                </a:lnTo>
                <a:lnTo>
                  <a:pt x="11277600" y="1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25" y="6391275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525" y="9525"/>
            <a:ext cx="12192000" cy="6381750"/>
            <a:chOff x="9525" y="9525"/>
            <a:chExt cx="12192000" cy="6381750"/>
          </a:xfrm>
        </p:grpSpPr>
        <p:sp>
          <p:nvSpPr>
            <p:cNvPr id="5" name="object 5"/>
            <p:cNvSpPr/>
            <p:nvPr/>
          </p:nvSpPr>
          <p:spPr>
            <a:xfrm>
              <a:off x="9525" y="9524"/>
              <a:ext cx="12192000" cy="6381750"/>
            </a:xfrm>
            <a:custGeom>
              <a:avLst/>
              <a:gdLst/>
              <a:ahLst/>
              <a:cxnLst/>
              <a:rect l="l" t="t" r="r" b="b"/>
              <a:pathLst>
                <a:path w="12192000" h="6381750">
                  <a:moveTo>
                    <a:pt x="12192000" y="470027"/>
                  </a:moveTo>
                  <a:lnTo>
                    <a:pt x="11709273" y="470027"/>
                  </a:lnTo>
                  <a:lnTo>
                    <a:pt x="11709273" y="6381636"/>
                  </a:lnTo>
                  <a:lnTo>
                    <a:pt x="12192000" y="6381636"/>
                  </a:lnTo>
                  <a:lnTo>
                    <a:pt x="12192000" y="470027"/>
                  </a:lnTo>
                  <a:close/>
                </a:path>
                <a:path w="12192000" h="638175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1750"/>
                  </a:lnTo>
                  <a:lnTo>
                    <a:pt x="476377" y="638175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39400" y="28575"/>
              <a:ext cx="704850" cy="11620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448925" y="9525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39519" y="1036955"/>
            <a:ext cx="579628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Poprečna </a:t>
            </a:r>
            <a:r>
              <a:rPr spc="-5" dirty="0"/>
              <a:t>stabilnost</a:t>
            </a:r>
            <a:r>
              <a:rPr spc="145" dirty="0"/>
              <a:t> </a:t>
            </a:r>
            <a:r>
              <a:rPr spc="15" dirty="0"/>
              <a:t>vozila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44550" y="2500058"/>
            <a:ext cx="9905999" cy="2740366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ct val="146900"/>
              </a:lnSpc>
              <a:spcBef>
                <a:spcPts val="155"/>
              </a:spcBef>
            </a:pPr>
            <a:r>
              <a:rPr sz="2000" spc="-15" dirty="0">
                <a:solidFill>
                  <a:srgbClr val="404040"/>
                </a:solidFill>
                <a:latin typeface="TeXGyreAdventor"/>
                <a:cs typeface="TeXGyreAdventor"/>
              </a:rPr>
              <a:t>Pri 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kretanju </a:t>
            </a:r>
            <a:r>
              <a:rPr sz="2000" spc="35" dirty="0">
                <a:solidFill>
                  <a:srgbClr val="404040"/>
                </a:solidFill>
                <a:latin typeface="TeXGyreAdventor"/>
                <a:cs typeface="TeXGyreAdventor"/>
              </a:rPr>
              <a:t>vozila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u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pravcu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poprečna 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stabilnost  </a:t>
            </a:r>
            <a:r>
              <a:rPr sz="2000" spc="35" dirty="0">
                <a:solidFill>
                  <a:srgbClr val="404040"/>
                </a:solidFill>
                <a:latin typeface="TeXGyreAdventor"/>
                <a:cs typeface="TeXGyreAdventor"/>
              </a:rPr>
              <a:t>vozila</a:t>
            </a:r>
            <a:r>
              <a:rPr sz="2000" spc="-24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25" dirty="0">
                <a:solidFill>
                  <a:srgbClr val="404040"/>
                </a:solidFill>
                <a:latin typeface="TeXGyreAdventor"/>
                <a:cs typeface="TeXGyreAdventor"/>
              </a:rPr>
              <a:t>može</a:t>
            </a:r>
            <a:r>
              <a:rPr sz="2000" spc="-18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biti</a:t>
            </a:r>
            <a:r>
              <a:rPr sz="2000" spc="-4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ugrožena</a:t>
            </a:r>
            <a:r>
              <a:rPr sz="2000" spc="-9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poprečnim</a:t>
            </a:r>
            <a:r>
              <a:rPr sz="2000" spc="-9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nagibom</a:t>
            </a:r>
            <a:r>
              <a:rPr sz="2000" spc="-10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eXGyreAdventor"/>
                <a:cs typeface="TeXGyreAdventor"/>
              </a:rPr>
              <a:t>puta.  </a:t>
            </a: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Na 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javnim putevima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poprečni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nagib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u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pravcu 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se  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određuje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s </a:t>
            </a: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obzirom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na 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mogućnost </a:t>
            </a:r>
            <a:r>
              <a:rPr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odvodnjavanja  </a:t>
            </a:r>
            <a:r>
              <a:rPr sz="2000" spc="25" dirty="0">
                <a:solidFill>
                  <a:srgbClr val="404040"/>
                </a:solidFill>
                <a:latin typeface="TeXGyreAdventor"/>
                <a:cs typeface="TeXGyreAdventor"/>
              </a:rPr>
              <a:t>vode</a:t>
            </a:r>
            <a:r>
              <a:rPr sz="2000" spc="-10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sa</a:t>
            </a:r>
            <a:r>
              <a:rPr sz="2000" spc="-8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5" dirty="0" err="1">
                <a:solidFill>
                  <a:srgbClr val="404040"/>
                </a:solidFill>
                <a:latin typeface="TeXGyreAdventor"/>
                <a:cs typeface="TeXGyreAdventor"/>
              </a:rPr>
              <a:t>kolovoznog</a:t>
            </a:r>
            <a:r>
              <a:rPr sz="2000" spc="-21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-5" dirty="0" err="1">
                <a:solidFill>
                  <a:srgbClr val="404040"/>
                </a:solidFill>
                <a:latin typeface="TeXGyreAdventor"/>
                <a:cs typeface="TeXGyreAdventor"/>
              </a:rPr>
              <a:t>zastora</a:t>
            </a:r>
            <a:r>
              <a:rPr lang="en-US"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.</a:t>
            </a:r>
            <a:endParaRPr lang="sr-Latn-RS" sz="2000" spc="-5" dirty="0">
              <a:solidFill>
                <a:srgbClr val="404040"/>
              </a:solidFill>
              <a:latin typeface="TeXGyreAdventor"/>
              <a:cs typeface="TeXGyreAdventor"/>
            </a:endParaRPr>
          </a:p>
          <a:p>
            <a:pPr marL="12700" marR="5080">
              <a:lnSpc>
                <a:spcPct val="146900"/>
              </a:lnSpc>
              <a:spcBef>
                <a:spcPts val="155"/>
              </a:spcBef>
            </a:pPr>
            <a:r>
              <a:rPr lang="en-US" sz="2000" spc="15" dirty="0" err="1">
                <a:solidFill>
                  <a:srgbClr val="404040"/>
                </a:solidFill>
                <a:latin typeface="TeXGyreAdventor"/>
                <a:cs typeface="TeXGyreAdventor"/>
              </a:rPr>
              <a:t>Stabilnost</a:t>
            </a:r>
            <a:r>
              <a:rPr lang="en-US" sz="2000" spc="-2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35" dirty="0" err="1">
                <a:solidFill>
                  <a:srgbClr val="404040"/>
                </a:solidFill>
                <a:latin typeface="TeXGyreAdventor"/>
                <a:cs typeface="TeXGyreAdventor"/>
              </a:rPr>
              <a:t>vozila</a:t>
            </a:r>
            <a:r>
              <a:rPr lang="en-US" sz="2000" spc="-23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dirty="0">
                <a:solidFill>
                  <a:srgbClr val="404040"/>
                </a:solidFill>
                <a:latin typeface="TeXGyreAdventor"/>
                <a:cs typeface="TeXGyreAdventor"/>
              </a:rPr>
              <a:t>u</a:t>
            </a:r>
            <a:r>
              <a:rPr lang="en-US" sz="2000" spc="-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30" dirty="0" err="1">
                <a:solidFill>
                  <a:srgbClr val="404040"/>
                </a:solidFill>
                <a:latin typeface="TeXGyreAdventor"/>
                <a:cs typeface="TeXGyreAdventor"/>
              </a:rPr>
              <a:t>krivini</a:t>
            </a:r>
            <a:r>
              <a:rPr lang="en-US" sz="2000" spc="-19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bez</a:t>
            </a:r>
            <a:r>
              <a:rPr lang="en-US" sz="2000" spc="-6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dirty="0" err="1">
                <a:solidFill>
                  <a:srgbClr val="404040"/>
                </a:solidFill>
                <a:latin typeface="TeXGyreAdventor"/>
                <a:cs typeface="TeXGyreAdventor"/>
              </a:rPr>
              <a:t>poprečnog</a:t>
            </a:r>
            <a:r>
              <a:rPr lang="en-US" sz="2000" spc="-6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5" dirty="0" err="1">
                <a:solidFill>
                  <a:srgbClr val="404040"/>
                </a:solidFill>
                <a:latin typeface="TeXGyreAdventor"/>
                <a:cs typeface="TeXGyreAdventor"/>
              </a:rPr>
              <a:t>nagiba</a:t>
            </a:r>
            <a:r>
              <a:rPr lang="en-US"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sr-Latn-RS"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:</a:t>
            </a:r>
            <a:r>
              <a:rPr lang="en-US"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20" dirty="0" err="1">
                <a:solidFill>
                  <a:srgbClr val="404040"/>
                </a:solidFill>
                <a:latin typeface="TeXGyreAdventor"/>
                <a:cs typeface="TeXGyreAdventor"/>
              </a:rPr>
              <a:t>Uslov</a:t>
            </a:r>
            <a:r>
              <a:rPr lang="en-US"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-20" dirty="0">
                <a:solidFill>
                  <a:srgbClr val="404040"/>
                </a:solidFill>
                <a:latin typeface="TeXGyreAdventor"/>
                <a:cs typeface="TeXGyreAdventor"/>
              </a:rPr>
              <a:t>da </a:t>
            </a:r>
            <a:r>
              <a:rPr lang="en-US"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ne </a:t>
            </a:r>
            <a:r>
              <a:rPr lang="en-US" sz="2000" spc="-15" dirty="0" err="1">
                <a:solidFill>
                  <a:srgbClr val="404040"/>
                </a:solidFill>
                <a:latin typeface="TeXGyreAdventor"/>
                <a:cs typeface="TeXGyreAdventor"/>
              </a:rPr>
              <a:t>dođe</a:t>
            </a:r>
            <a:r>
              <a:rPr lang="en-US" sz="2000" spc="-1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-20" dirty="0">
                <a:solidFill>
                  <a:srgbClr val="404040"/>
                </a:solidFill>
                <a:latin typeface="TeXGyreAdventor"/>
                <a:cs typeface="TeXGyreAdventor"/>
              </a:rPr>
              <a:t>do </a:t>
            </a:r>
            <a:r>
              <a:rPr lang="en-US" sz="2000" spc="20" dirty="0" err="1">
                <a:solidFill>
                  <a:srgbClr val="404040"/>
                </a:solidFill>
                <a:latin typeface="TeXGyreAdventor"/>
                <a:cs typeface="TeXGyreAdventor"/>
              </a:rPr>
              <a:t>isklizavanja</a:t>
            </a:r>
            <a:r>
              <a:rPr lang="en-US"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35" dirty="0" err="1">
                <a:solidFill>
                  <a:srgbClr val="404040"/>
                </a:solidFill>
                <a:latin typeface="TeXGyreAdventor"/>
                <a:cs typeface="TeXGyreAdventor"/>
              </a:rPr>
              <a:t>vozila</a:t>
            </a:r>
            <a:r>
              <a:rPr lang="en-US" sz="2000" spc="3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dirty="0">
                <a:solidFill>
                  <a:srgbClr val="404040"/>
                </a:solidFill>
                <a:latin typeface="TeXGyreAdventor"/>
                <a:cs typeface="TeXGyreAdventor"/>
              </a:rPr>
              <a:t>je </a:t>
            </a:r>
            <a:r>
              <a:rPr lang="en-US" sz="2000" spc="-20" dirty="0">
                <a:solidFill>
                  <a:srgbClr val="404040"/>
                </a:solidFill>
                <a:latin typeface="TeXGyreAdventor"/>
                <a:cs typeface="TeXGyreAdventor"/>
              </a:rPr>
              <a:t>da </a:t>
            </a:r>
            <a:r>
              <a:rPr lang="en-US" sz="2000" dirty="0">
                <a:solidFill>
                  <a:srgbClr val="404040"/>
                </a:solidFill>
                <a:latin typeface="TeXGyreAdventor"/>
                <a:cs typeface="TeXGyreAdventor"/>
              </a:rPr>
              <a:t>je  </a:t>
            </a:r>
            <a:r>
              <a:rPr lang="en-US" sz="2000" spc="10" dirty="0" err="1">
                <a:solidFill>
                  <a:srgbClr val="404040"/>
                </a:solidFill>
                <a:latin typeface="TeXGyreAdventor"/>
                <a:cs typeface="TeXGyreAdventor"/>
              </a:rPr>
              <a:t>centrifugalna</a:t>
            </a:r>
            <a:r>
              <a:rPr lang="en-US" sz="2000" spc="-23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55" dirty="0" err="1">
                <a:solidFill>
                  <a:srgbClr val="404040"/>
                </a:solidFill>
                <a:latin typeface="TeXGyreAdventor"/>
                <a:cs typeface="TeXGyreAdventor"/>
              </a:rPr>
              <a:t>sila</a:t>
            </a:r>
            <a:r>
              <a:rPr lang="en-US" sz="2000" spc="-23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20" dirty="0" err="1">
                <a:solidFill>
                  <a:srgbClr val="404040"/>
                </a:solidFill>
                <a:latin typeface="TeXGyreAdventor"/>
                <a:cs typeface="TeXGyreAdventor"/>
              </a:rPr>
              <a:t>manja</a:t>
            </a:r>
            <a:r>
              <a:rPr lang="en-US" sz="2000" spc="-15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55" dirty="0" err="1">
                <a:solidFill>
                  <a:srgbClr val="404040"/>
                </a:solidFill>
                <a:latin typeface="TeXGyreAdventor"/>
                <a:cs typeface="TeXGyreAdventor"/>
              </a:rPr>
              <a:t>ili</a:t>
            </a:r>
            <a:r>
              <a:rPr lang="en-US" sz="2000" spc="-1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-5" dirty="0" err="1">
                <a:solidFill>
                  <a:srgbClr val="404040"/>
                </a:solidFill>
                <a:latin typeface="TeXGyreAdventor"/>
                <a:cs typeface="TeXGyreAdventor"/>
              </a:rPr>
              <a:t>jednaka</a:t>
            </a:r>
            <a:r>
              <a:rPr lang="en-US" sz="2000" spc="-1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35" dirty="0" err="1">
                <a:solidFill>
                  <a:srgbClr val="404040"/>
                </a:solidFill>
                <a:latin typeface="TeXGyreAdventor"/>
                <a:cs typeface="TeXGyreAdventor"/>
              </a:rPr>
              <a:t>sili</a:t>
            </a:r>
            <a:r>
              <a:rPr lang="en-US" sz="2000" spc="-18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dirty="0" err="1">
                <a:solidFill>
                  <a:srgbClr val="404040"/>
                </a:solidFill>
                <a:latin typeface="TeXGyreAdventor"/>
                <a:cs typeface="TeXGyreAdventor"/>
              </a:rPr>
              <a:t>prianjanja</a:t>
            </a:r>
            <a:endParaRPr lang="en-US" sz="2000" dirty="0">
              <a:latin typeface="TeXGyreAdventor"/>
              <a:cs typeface="TeXGyreAdventor"/>
            </a:endParaRPr>
          </a:p>
          <a:p>
            <a:pPr marL="12700" marR="5080">
              <a:lnSpc>
                <a:spcPct val="146900"/>
              </a:lnSpc>
              <a:spcBef>
                <a:spcPts val="155"/>
              </a:spcBef>
            </a:pPr>
            <a:endParaRPr sz="2000" dirty="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725" y="1876425"/>
            <a:ext cx="11277600" cy="4533900"/>
          </a:xfrm>
          <a:custGeom>
            <a:avLst/>
            <a:gdLst/>
            <a:ahLst/>
            <a:cxnLst/>
            <a:rect l="l" t="t" r="r" b="b"/>
            <a:pathLst>
              <a:path w="11277600" h="4533900">
                <a:moveTo>
                  <a:pt x="0" y="0"/>
                </a:moveTo>
                <a:lnTo>
                  <a:pt x="0" y="4533900"/>
                </a:lnTo>
                <a:lnTo>
                  <a:pt x="11277600" y="4533900"/>
                </a:lnTo>
                <a:lnTo>
                  <a:pt x="11277600" y="400050"/>
                </a:lnTo>
                <a:lnTo>
                  <a:pt x="6013450" y="400050"/>
                </a:lnTo>
                <a:lnTo>
                  <a:pt x="5546725" y="398399"/>
                </a:lnTo>
                <a:lnTo>
                  <a:pt x="4648200" y="381000"/>
                </a:lnTo>
                <a:lnTo>
                  <a:pt x="4006850" y="357124"/>
                </a:lnTo>
                <a:lnTo>
                  <a:pt x="3205226" y="314325"/>
                </a:lnTo>
                <a:lnTo>
                  <a:pt x="2471674" y="265049"/>
                </a:lnTo>
                <a:lnTo>
                  <a:pt x="2131949" y="238125"/>
                </a:lnTo>
                <a:lnTo>
                  <a:pt x="1519301" y="180975"/>
                </a:lnTo>
                <a:lnTo>
                  <a:pt x="773112" y="99949"/>
                </a:lnTo>
                <a:lnTo>
                  <a:pt x="403225" y="55499"/>
                </a:lnTo>
                <a:lnTo>
                  <a:pt x="0" y="0"/>
                </a:lnTo>
                <a:close/>
              </a:path>
              <a:path w="11277600" h="4533900">
                <a:moveTo>
                  <a:pt x="11277600" y="1524"/>
                </a:moveTo>
                <a:lnTo>
                  <a:pt x="10510901" y="115824"/>
                </a:lnTo>
                <a:lnTo>
                  <a:pt x="9740900" y="209550"/>
                </a:lnTo>
                <a:lnTo>
                  <a:pt x="9486900" y="234950"/>
                </a:lnTo>
                <a:lnTo>
                  <a:pt x="8974201" y="280924"/>
                </a:lnTo>
                <a:lnTo>
                  <a:pt x="8467725" y="319024"/>
                </a:lnTo>
                <a:lnTo>
                  <a:pt x="8215249" y="334899"/>
                </a:lnTo>
                <a:lnTo>
                  <a:pt x="7465949" y="371475"/>
                </a:lnTo>
                <a:lnTo>
                  <a:pt x="6731000" y="392049"/>
                </a:lnTo>
                <a:lnTo>
                  <a:pt x="6013450" y="400050"/>
                </a:lnTo>
                <a:lnTo>
                  <a:pt x="11277600" y="400050"/>
                </a:lnTo>
                <a:lnTo>
                  <a:pt x="11277600" y="1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25" y="6391275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525" y="9525"/>
            <a:ext cx="12192000" cy="6381750"/>
            <a:chOff x="9525" y="9525"/>
            <a:chExt cx="12192000" cy="6381750"/>
          </a:xfrm>
        </p:grpSpPr>
        <p:sp>
          <p:nvSpPr>
            <p:cNvPr id="5" name="object 5"/>
            <p:cNvSpPr/>
            <p:nvPr/>
          </p:nvSpPr>
          <p:spPr>
            <a:xfrm>
              <a:off x="9525" y="9524"/>
              <a:ext cx="12192000" cy="6381750"/>
            </a:xfrm>
            <a:custGeom>
              <a:avLst/>
              <a:gdLst/>
              <a:ahLst/>
              <a:cxnLst/>
              <a:rect l="l" t="t" r="r" b="b"/>
              <a:pathLst>
                <a:path w="12192000" h="6381750">
                  <a:moveTo>
                    <a:pt x="12192000" y="470027"/>
                  </a:moveTo>
                  <a:lnTo>
                    <a:pt x="11709273" y="470027"/>
                  </a:lnTo>
                  <a:lnTo>
                    <a:pt x="11709273" y="6381636"/>
                  </a:lnTo>
                  <a:lnTo>
                    <a:pt x="12192000" y="6381636"/>
                  </a:lnTo>
                  <a:lnTo>
                    <a:pt x="12192000" y="470027"/>
                  </a:lnTo>
                  <a:close/>
                </a:path>
                <a:path w="12192000" h="638175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1750"/>
                  </a:lnTo>
                  <a:lnTo>
                    <a:pt x="476377" y="638175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39400" y="28575"/>
              <a:ext cx="704850" cy="11620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448925" y="9525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39519" y="1036955"/>
            <a:ext cx="746315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Zadatak </a:t>
            </a:r>
            <a:r>
              <a:rPr spc="-15" dirty="0"/>
              <a:t>poprečnog nagiba</a:t>
            </a:r>
            <a:r>
              <a:rPr spc="190" dirty="0"/>
              <a:t> </a:t>
            </a:r>
            <a:r>
              <a:rPr spc="-25" dirty="0"/>
              <a:t>puta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68350" y="2534847"/>
            <a:ext cx="10591799" cy="136498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153035">
              <a:lnSpc>
                <a:spcPct val="147700"/>
              </a:lnSpc>
              <a:spcBef>
                <a:spcPts val="140"/>
              </a:spcBef>
            </a:pP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Poprečni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nagib 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puta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koji 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se </a:t>
            </a:r>
            <a:r>
              <a:rPr sz="2000" spc="-25" dirty="0">
                <a:solidFill>
                  <a:srgbClr val="404040"/>
                </a:solidFill>
                <a:latin typeface="TeXGyreAdventor"/>
                <a:cs typeface="TeXGyreAdventor"/>
              </a:rPr>
              <a:t>radi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u </a:t>
            </a:r>
            <a:r>
              <a:rPr sz="2000" spc="30" dirty="0">
                <a:solidFill>
                  <a:srgbClr val="404040"/>
                </a:solidFill>
                <a:latin typeface="TeXGyreAdventor"/>
                <a:cs typeface="TeXGyreAdventor"/>
              </a:rPr>
              <a:t>krivini </a:t>
            </a:r>
            <a:r>
              <a:rPr sz="2000" spc="65" dirty="0">
                <a:solidFill>
                  <a:srgbClr val="404040"/>
                </a:solidFill>
                <a:latin typeface="TeXGyreAdventor"/>
                <a:cs typeface="TeXGyreAdventor"/>
              </a:rPr>
              <a:t>ima  </a:t>
            </a:r>
            <a:r>
              <a:rPr sz="2000" spc="-25" dirty="0">
                <a:solidFill>
                  <a:srgbClr val="404040"/>
                </a:solidFill>
                <a:latin typeface="TeXGyreAdventor"/>
                <a:cs typeface="TeXGyreAdventor"/>
              </a:rPr>
              <a:t>zadatak </a:t>
            </a:r>
            <a:r>
              <a:rPr sz="2000" spc="-20" dirty="0">
                <a:solidFill>
                  <a:srgbClr val="404040"/>
                </a:solidFill>
                <a:latin typeface="TeXGyreAdventor"/>
                <a:cs typeface="TeXGyreAdventor"/>
              </a:rPr>
              <a:t>da 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pored toga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što 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obezbeđuje </a:t>
            </a:r>
            <a:r>
              <a:rPr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odvođenje  </a:t>
            </a:r>
            <a:r>
              <a:rPr sz="2000" spc="25" dirty="0">
                <a:solidFill>
                  <a:srgbClr val="404040"/>
                </a:solidFill>
                <a:latin typeface="TeXGyreAdventor"/>
                <a:cs typeface="TeXGyreAdventor"/>
              </a:rPr>
              <a:t>vode</a:t>
            </a:r>
            <a:r>
              <a:rPr sz="2000" spc="-10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od</a:t>
            </a:r>
            <a:r>
              <a:rPr sz="2000" spc="-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kolovoza,</a:t>
            </a:r>
            <a:r>
              <a:rPr sz="2000" spc="-18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25" dirty="0">
                <a:solidFill>
                  <a:srgbClr val="404040"/>
                </a:solidFill>
                <a:latin typeface="TeXGyreAdventor"/>
                <a:cs typeface="TeXGyreAdventor"/>
              </a:rPr>
              <a:t>smanji</a:t>
            </a:r>
            <a:r>
              <a:rPr sz="2000" spc="-18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uticaj</a:t>
            </a:r>
            <a:r>
              <a:rPr sz="2000" spc="-1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centrifugalne</a:t>
            </a:r>
            <a:r>
              <a:rPr sz="2000" spc="-17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30" dirty="0" err="1">
                <a:solidFill>
                  <a:srgbClr val="404040"/>
                </a:solidFill>
                <a:latin typeface="TeXGyreAdventor"/>
                <a:cs typeface="TeXGyreAdventor"/>
              </a:rPr>
              <a:t>sile</a:t>
            </a:r>
            <a:r>
              <a:rPr sz="2000" spc="30" dirty="0">
                <a:solidFill>
                  <a:srgbClr val="404040"/>
                </a:solidFill>
                <a:latin typeface="TeXGyreAdventor"/>
                <a:cs typeface="TeXGyreAdventor"/>
              </a:rPr>
              <a:t>.</a:t>
            </a:r>
            <a:r>
              <a:rPr lang="sr-Latn-RS" sz="2000" dirty="0">
                <a:latin typeface="TeXGyreAdventor"/>
                <a:cs typeface="TeXGyreAdventor"/>
              </a:rPr>
              <a:t> </a:t>
            </a:r>
            <a:r>
              <a:rPr sz="2000" spc="5" dirty="0" err="1">
                <a:solidFill>
                  <a:srgbClr val="404040"/>
                </a:solidFill>
                <a:latin typeface="TeXGyreAdventor"/>
                <a:cs typeface="TeXGyreAdventor"/>
              </a:rPr>
              <a:t>Zbog</a:t>
            </a:r>
            <a:r>
              <a:rPr sz="2000" spc="-7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toga</a:t>
            </a:r>
            <a:r>
              <a:rPr sz="2000" spc="-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je</a:t>
            </a:r>
            <a:r>
              <a:rPr sz="2000" spc="-3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25" dirty="0" err="1">
                <a:solidFill>
                  <a:srgbClr val="404040"/>
                </a:solidFill>
                <a:latin typeface="TeXGyreAdventor"/>
                <a:cs typeface="TeXGyreAdventor"/>
              </a:rPr>
              <a:t>njegova</a:t>
            </a:r>
            <a:r>
              <a:rPr sz="2000" spc="-15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20" dirty="0" err="1">
                <a:solidFill>
                  <a:srgbClr val="404040"/>
                </a:solidFill>
                <a:latin typeface="TeXGyreAdventor"/>
                <a:cs typeface="TeXGyreAdventor"/>
              </a:rPr>
              <a:t>vr</a:t>
            </a:r>
            <a:r>
              <a:rPr lang="sr-Latn-RS"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ij</a:t>
            </a:r>
            <a:r>
              <a:rPr sz="2000" spc="20" dirty="0" err="1">
                <a:solidFill>
                  <a:srgbClr val="404040"/>
                </a:solidFill>
                <a:latin typeface="TeXGyreAdventor"/>
                <a:cs typeface="TeXGyreAdventor"/>
              </a:rPr>
              <a:t>ednost</a:t>
            </a:r>
            <a:r>
              <a:rPr sz="2000" spc="-2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45" dirty="0">
                <a:solidFill>
                  <a:srgbClr val="404040"/>
                </a:solidFill>
                <a:latin typeface="TeXGyreAdventor"/>
                <a:cs typeface="TeXGyreAdventor"/>
              </a:rPr>
              <a:t>veća</a:t>
            </a:r>
            <a:r>
              <a:rPr sz="2000" spc="-23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od</a:t>
            </a:r>
            <a:r>
              <a:rPr sz="2000" spc="-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5" dirty="0" err="1">
                <a:solidFill>
                  <a:srgbClr val="404040"/>
                </a:solidFill>
                <a:latin typeface="TeXGyreAdventor"/>
                <a:cs typeface="TeXGyreAdventor"/>
              </a:rPr>
              <a:t>vr</a:t>
            </a:r>
            <a:r>
              <a:rPr lang="sr-Latn-RS"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ij</a:t>
            </a:r>
            <a:r>
              <a:rPr sz="2000" spc="15" dirty="0" err="1">
                <a:solidFill>
                  <a:srgbClr val="404040"/>
                </a:solidFill>
                <a:latin typeface="TeXGyreAdventor"/>
                <a:cs typeface="TeXGyreAdventor"/>
              </a:rPr>
              <a:t>ednosti</a:t>
            </a:r>
            <a:r>
              <a:rPr sz="2000" spc="-114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na</a:t>
            </a:r>
            <a:endParaRPr sz="2000" dirty="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putu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u</a:t>
            </a:r>
            <a:r>
              <a:rPr sz="2000" spc="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pravcu.</a:t>
            </a:r>
            <a:endParaRPr sz="2000" dirty="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1588" y="1531877"/>
            <a:ext cx="5791200" cy="4181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56334" y="302838"/>
            <a:ext cx="9892032" cy="691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Kretanje </a:t>
            </a:r>
            <a:r>
              <a:rPr spc="15" dirty="0"/>
              <a:t>vozila </a:t>
            </a:r>
            <a:r>
              <a:rPr dirty="0"/>
              <a:t>u</a:t>
            </a:r>
            <a:r>
              <a:rPr spc="160" dirty="0"/>
              <a:t> </a:t>
            </a:r>
            <a:r>
              <a:rPr spc="-10" dirty="0" err="1"/>
              <a:t>krivini</a:t>
            </a:r>
            <a:r>
              <a:rPr lang="sr-Latn-RS" spc="-10" dirty="0"/>
              <a:t> – centrifugalna sila</a:t>
            </a:r>
            <a:endParaRPr spc="-10" dirty="0"/>
          </a:p>
        </p:txBody>
      </p:sp>
      <p:sp>
        <p:nvSpPr>
          <p:cNvPr id="4" name="object 12">
            <a:extLst>
              <a:ext uri="{FF2B5EF4-FFF2-40B4-BE49-F238E27FC236}">
                <a16:creationId xmlns:a16="http://schemas.microsoft.com/office/drawing/2014/main" id="{B9498DEF-9F90-45AB-8089-6636244EF615}"/>
              </a:ext>
            </a:extLst>
          </p:cNvPr>
          <p:cNvSpPr txBox="1"/>
          <p:nvPr/>
        </p:nvSpPr>
        <p:spPr>
          <a:xfrm>
            <a:off x="638337" y="5713352"/>
            <a:ext cx="4371975" cy="9583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lang="en-US" sz="2000" spc="-10" dirty="0">
                <a:latin typeface="TeXGyreAdventor"/>
                <a:cs typeface="TeXGyreAdventor"/>
              </a:rPr>
              <a:t>m= masa </a:t>
            </a:r>
            <a:r>
              <a:rPr lang="en-US" sz="2000" spc="30" dirty="0" err="1">
                <a:latin typeface="TeXGyreAdventor"/>
                <a:cs typeface="TeXGyreAdventor"/>
              </a:rPr>
              <a:t>vozila</a:t>
            </a:r>
            <a:r>
              <a:rPr lang="en-US" sz="2000" spc="30" dirty="0">
                <a:latin typeface="TeXGyreAdventor"/>
                <a:cs typeface="TeXGyreAdventor"/>
              </a:rPr>
              <a:t>  </a:t>
            </a:r>
            <a:r>
              <a:rPr lang="en-US" sz="2000" spc="15" dirty="0">
                <a:latin typeface="TeXGyreAdventor"/>
                <a:cs typeface="TeXGyreAdventor"/>
              </a:rPr>
              <a:t>[kg]</a:t>
            </a:r>
            <a:endParaRPr lang="en-US" sz="2000" dirty="0">
              <a:latin typeface="TeXGyreAdventor"/>
              <a:cs typeface="TeXGyreAdventor"/>
            </a:endParaRPr>
          </a:p>
          <a:p>
            <a:pPr marL="12700" marR="15240">
              <a:lnSpc>
                <a:spcPct val="102499"/>
              </a:lnSpc>
            </a:pPr>
            <a:r>
              <a:rPr lang="en-US" sz="2000" spc="-25" dirty="0">
                <a:latin typeface="TeXGyreAdventor"/>
                <a:cs typeface="TeXGyreAdventor"/>
              </a:rPr>
              <a:t>V= </a:t>
            </a:r>
            <a:r>
              <a:rPr lang="en-US" sz="2000" spc="20" dirty="0" err="1">
                <a:latin typeface="TeXGyreAdventor"/>
                <a:cs typeface="TeXGyreAdventor"/>
              </a:rPr>
              <a:t>brzina</a:t>
            </a:r>
            <a:r>
              <a:rPr lang="en-US" sz="2000" spc="20" dirty="0">
                <a:latin typeface="TeXGyreAdventor"/>
                <a:cs typeface="TeXGyreAdventor"/>
              </a:rPr>
              <a:t> </a:t>
            </a:r>
            <a:r>
              <a:rPr lang="en-US" sz="2000" spc="30" dirty="0" err="1">
                <a:latin typeface="TeXGyreAdventor"/>
                <a:cs typeface="TeXGyreAdventor"/>
              </a:rPr>
              <a:t>vozila</a:t>
            </a:r>
            <a:r>
              <a:rPr lang="en-US" sz="2000" spc="30" dirty="0">
                <a:latin typeface="TeXGyreAdventor"/>
                <a:cs typeface="TeXGyreAdventor"/>
              </a:rPr>
              <a:t>  </a:t>
            </a:r>
            <a:r>
              <a:rPr lang="en-US" sz="2000" dirty="0">
                <a:latin typeface="TeXGyreAdventor"/>
                <a:cs typeface="TeXGyreAdventor"/>
              </a:rPr>
              <a:t>[m/s]</a:t>
            </a: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lang="en-US" sz="2000" spc="-5" dirty="0">
                <a:latin typeface="TeXGyreAdventor"/>
                <a:cs typeface="TeXGyreAdventor"/>
              </a:rPr>
              <a:t>R=</a:t>
            </a:r>
            <a:r>
              <a:rPr lang="en-US" sz="2000" spc="75" dirty="0">
                <a:latin typeface="TeXGyreAdventor"/>
                <a:cs typeface="TeXGyreAdventor"/>
              </a:rPr>
              <a:t> </a:t>
            </a:r>
            <a:r>
              <a:rPr lang="en-US" sz="2000" spc="15" dirty="0" err="1">
                <a:latin typeface="TeXGyreAdventor"/>
                <a:cs typeface="TeXGyreAdventor"/>
              </a:rPr>
              <a:t>poluprečnik</a:t>
            </a:r>
            <a:r>
              <a:rPr lang="sr-Latn-RS" sz="2000" dirty="0">
                <a:latin typeface="TeXGyreAdventor"/>
                <a:cs typeface="TeXGyreAdventor"/>
              </a:rPr>
              <a:t> </a:t>
            </a:r>
            <a:r>
              <a:rPr lang="en-US" sz="2000" spc="30" dirty="0" err="1">
                <a:latin typeface="TeXGyreAdventor"/>
                <a:cs typeface="TeXGyreAdventor"/>
              </a:rPr>
              <a:t>krivine</a:t>
            </a:r>
            <a:r>
              <a:rPr lang="en-US" sz="2000" spc="-105" dirty="0">
                <a:latin typeface="TeXGyreAdventor"/>
                <a:cs typeface="TeXGyreAdventor"/>
              </a:rPr>
              <a:t> </a:t>
            </a:r>
            <a:r>
              <a:rPr lang="en-US" sz="2000" spc="-5" dirty="0">
                <a:latin typeface="TeXGyreAdventor"/>
                <a:cs typeface="TeXGyreAdventor"/>
              </a:rPr>
              <a:t>[m]</a:t>
            </a:r>
            <a:endParaRPr lang="en-US" sz="2000" dirty="0">
              <a:latin typeface="TeXGyreAdventor"/>
              <a:cs typeface="TeXGyreAdventor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463071-A66A-4417-802E-C751ACA827FF}"/>
              </a:ext>
            </a:extLst>
          </p:cNvPr>
          <p:cNvSpPr/>
          <p:nvPr/>
        </p:nvSpPr>
        <p:spPr>
          <a:xfrm>
            <a:off x="6429537" y="1301750"/>
            <a:ext cx="5775163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lang="en-US" sz="2000" spc="10" dirty="0" err="1">
                <a:solidFill>
                  <a:srgbClr val="404040"/>
                </a:solidFill>
                <a:latin typeface="TeXGyreAdventor"/>
                <a:cs typeface="TeXGyreAdventor"/>
              </a:rPr>
              <a:t>Uticaj</a:t>
            </a:r>
            <a:r>
              <a:rPr lang="en-US" sz="2000" spc="-1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Fc</a:t>
            </a:r>
            <a:r>
              <a:rPr lang="en-US" sz="2000" spc="-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10" dirty="0" err="1">
                <a:solidFill>
                  <a:srgbClr val="404040"/>
                </a:solidFill>
                <a:latin typeface="TeXGyreAdventor"/>
                <a:cs typeface="TeXGyreAdventor"/>
              </a:rPr>
              <a:t>na</a:t>
            </a:r>
            <a:r>
              <a:rPr lang="en-US" sz="2000" spc="-8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35" dirty="0" err="1">
                <a:solidFill>
                  <a:srgbClr val="404040"/>
                </a:solidFill>
                <a:latin typeface="TeXGyreAdventor"/>
                <a:cs typeface="TeXGyreAdventor"/>
              </a:rPr>
              <a:t>vozilo</a:t>
            </a:r>
            <a:r>
              <a:rPr lang="en-US" sz="2000" spc="-18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dirty="0">
                <a:solidFill>
                  <a:srgbClr val="404040"/>
                </a:solidFill>
                <a:latin typeface="TeXGyreAdventor"/>
                <a:cs typeface="TeXGyreAdventor"/>
              </a:rPr>
              <a:t>je</a:t>
            </a:r>
            <a:r>
              <a:rPr lang="en-US" sz="2000" spc="-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10" dirty="0" err="1">
                <a:solidFill>
                  <a:srgbClr val="404040"/>
                </a:solidFill>
                <a:latin typeface="TeXGyreAdventor"/>
                <a:cs typeface="TeXGyreAdventor"/>
              </a:rPr>
              <a:t>dvojak</a:t>
            </a:r>
            <a:r>
              <a:rPr lang="en-US"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:</a:t>
            </a:r>
            <a:endParaRPr lang="en-US" sz="2000" dirty="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lang="en-US"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-</a:t>
            </a:r>
            <a:r>
              <a:rPr lang="sr-Latn-RS"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-5" dirty="0" err="1">
                <a:solidFill>
                  <a:srgbClr val="404040"/>
                </a:solidFill>
                <a:latin typeface="TeXGyreAdventor"/>
                <a:cs typeface="TeXGyreAdventor"/>
              </a:rPr>
              <a:t>teži</a:t>
            </a:r>
            <a:r>
              <a:rPr lang="en-US" sz="2000" spc="-4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-20" dirty="0">
                <a:solidFill>
                  <a:srgbClr val="404040"/>
                </a:solidFill>
                <a:latin typeface="TeXGyreAdventor"/>
                <a:cs typeface="TeXGyreAdventor"/>
              </a:rPr>
              <a:t>da</a:t>
            </a:r>
            <a:r>
              <a:rPr lang="en-US" sz="2000" spc="7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35" dirty="0" err="1">
                <a:solidFill>
                  <a:srgbClr val="404040"/>
                </a:solidFill>
                <a:latin typeface="TeXGyreAdventor"/>
                <a:cs typeface="TeXGyreAdventor"/>
              </a:rPr>
              <a:t>vozilo</a:t>
            </a:r>
            <a:r>
              <a:rPr lang="sr-Latn-RS" sz="2000" spc="3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-254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30" dirty="0" err="1">
                <a:solidFill>
                  <a:srgbClr val="404040"/>
                </a:solidFill>
                <a:latin typeface="TeXGyreAdventor"/>
                <a:cs typeface="TeXGyreAdventor"/>
              </a:rPr>
              <a:t>isklizne</a:t>
            </a:r>
            <a:r>
              <a:rPr lang="en-US" sz="2000" spc="-24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25" dirty="0" err="1">
                <a:solidFill>
                  <a:srgbClr val="404040"/>
                </a:solidFill>
                <a:latin typeface="TeXGyreAdventor"/>
                <a:cs typeface="TeXGyreAdventor"/>
              </a:rPr>
              <a:t>sa</a:t>
            </a:r>
            <a:r>
              <a:rPr lang="en-US" sz="2000" spc="-8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30" dirty="0" err="1">
                <a:solidFill>
                  <a:srgbClr val="404040"/>
                </a:solidFill>
                <a:latin typeface="TeXGyreAdventor"/>
                <a:cs typeface="TeXGyreAdventor"/>
              </a:rPr>
              <a:t>kolovoza</a:t>
            </a:r>
            <a:endParaRPr lang="en-US" sz="2000" dirty="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lang="en-US"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-</a:t>
            </a:r>
            <a:r>
              <a:rPr lang="sr-Latn-RS"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-5" dirty="0" err="1">
                <a:solidFill>
                  <a:srgbClr val="404040"/>
                </a:solidFill>
                <a:latin typeface="TeXGyreAdventor"/>
                <a:cs typeface="TeXGyreAdventor"/>
              </a:rPr>
              <a:t>teži</a:t>
            </a:r>
            <a:r>
              <a:rPr lang="en-US" sz="2000" spc="-4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-20" dirty="0">
                <a:solidFill>
                  <a:srgbClr val="404040"/>
                </a:solidFill>
                <a:latin typeface="TeXGyreAdventor"/>
                <a:cs typeface="TeXGyreAdventor"/>
              </a:rPr>
              <a:t>da</a:t>
            </a:r>
            <a:r>
              <a:rPr lang="en-US" sz="2000" spc="8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35" dirty="0" err="1">
                <a:solidFill>
                  <a:srgbClr val="404040"/>
                </a:solidFill>
                <a:latin typeface="TeXGyreAdventor"/>
                <a:cs typeface="TeXGyreAdventor"/>
              </a:rPr>
              <a:t>vozilo</a:t>
            </a:r>
            <a:r>
              <a:rPr lang="en-US" sz="2000" spc="-254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15" dirty="0" err="1">
                <a:solidFill>
                  <a:srgbClr val="404040"/>
                </a:solidFill>
                <a:latin typeface="TeXGyreAdventor"/>
                <a:cs typeface="TeXGyreAdventor"/>
              </a:rPr>
              <a:t>prevrne</a:t>
            </a:r>
            <a:r>
              <a:rPr lang="en-US" sz="2000" spc="-9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5" dirty="0" err="1">
                <a:solidFill>
                  <a:srgbClr val="404040"/>
                </a:solidFill>
                <a:latin typeface="TeXGyreAdventor"/>
                <a:cs typeface="TeXGyreAdventor"/>
              </a:rPr>
              <a:t>oko</a:t>
            </a:r>
            <a:r>
              <a:rPr lang="en-US" sz="2000" spc="-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20" dirty="0" err="1">
                <a:solidFill>
                  <a:srgbClr val="404040"/>
                </a:solidFill>
                <a:latin typeface="TeXGyreAdventor"/>
                <a:cs typeface="TeXGyreAdventor"/>
              </a:rPr>
              <a:t>spoljne</a:t>
            </a:r>
            <a:r>
              <a:rPr lang="en-US" sz="2000" spc="-17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5" dirty="0" err="1">
                <a:solidFill>
                  <a:srgbClr val="404040"/>
                </a:solidFill>
                <a:latin typeface="TeXGyreAdventor"/>
                <a:cs typeface="TeXGyreAdventor"/>
              </a:rPr>
              <a:t>dodirne</a:t>
            </a:r>
            <a:r>
              <a:rPr lang="en-US" sz="2000" spc="-9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-5" dirty="0" err="1">
                <a:solidFill>
                  <a:srgbClr val="404040"/>
                </a:solidFill>
                <a:latin typeface="TeXGyreAdventor"/>
                <a:cs typeface="TeXGyreAdventor"/>
              </a:rPr>
              <a:t>tačke</a:t>
            </a:r>
            <a:r>
              <a:rPr lang="en-US" sz="2000" spc="5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5" dirty="0" err="1">
                <a:solidFill>
                  <a:srgbClr val="404040"/>
                </a:solidFill>
                <a:latin typeface="TeXGyreAdventor"/>
                <a:cs typeface="TeXGyreAdventor"/>
              </a:rPr>
              <a:t>točka</a:t>
            </a:r>
            <a:r>
              <a:rPr lang="en-US" sz="2000" spc="-7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dirty="0" err="1">
                <a:solidFill>
                  <a:srgbClr val="404040"/>
                </a:solidFill>
                <a:latin typeface="TeXGyreAdventor"/>
                <a:cs typeface="TeXGyreAdventor"/>
              </a:rPr>
              <a:t>i</a:t>
            </a:r>
            <a:r>
              <a:rPr lang="sr-Latn-RS" sz="200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20" dirty="0" err="1">
                <a:solidFill>
                  <a:srgbClr val="404040"/>
                </a:solidFill>
                <a:latin typeface="TeXGyreAdventor"/>
                <a:cs typeface="TeXGyreAdventor"/>
              </a:rPr>
              <a:t>kolovoza</a:t>
            </a:r>
            <a:endParaRPr lang="en-US" sz="2000" dirty="0">
              <a:latin typeface="TeXGyreAdventor"/>
              <a:cs typeface="TeXGyreAdventor"/>
            </a:endParaRP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395E845D-EBB8-48B2-B062-7CB128CC9A57}"/>
              </a:ext>
            </a:extLst>
          </p:cNvPr>
          <p:cNvSpPr/>
          <p:nvPr/>
        </p:nvSpPr>
        <p:spPr>
          <a:xfrm>
            <a:off x="6711950" y="3481790"/>
            <a:ext cx="3552825" cy="3172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3750" y="2063750"/>
            <a:ext cx="8382000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01750" y="768350"/>
            <a:ext cx="7682231" cy="691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/>
              <a:t>Uticaj </a:t>
            </a:r>
            <a:r>
              <a:rPr spc="15" dirty="0"/>
              <a:t>sila </a:t>
            </a:r>
            <a:r>
              <a:rPr spc="-10" dirty="0"/>
              <a:t>na</a:t>
            </a:r>
            <a:r>
              <a:rPr spc="180" dirty="0"/>
              <a:t> </a:t>
            </a:r>
            <a:r>
              <a:rPr spc="15" dirty="0"/>
              <a:t>vozilo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050" y="2286000"/>
            <a:ext cx="8140700" cy="4210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01750" y="374650"/>
            <a:ext cx="6685281" cy="691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Stabilnost </a:t>
            </a:r>
            <a:r>
              <a:rPr spc="-10" dirty="0"/>
              <a:t>na</a:t>
            </a:r>
            <a:r>
              <a:rPr spc="30" dirty="0"/>
              <a:t> </a:t>
            </a:r>
            <a:r>
              <a:rPr spc="-25" dirty="0"/>
              <a:t>prevrtanje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725" y="1876425"/>
            <a:ext cx="11277600" cy="4533900"/>
          </a:xfrm>
          <a:custGeom>
            <a:avLst/>
            <a:gdLst/>
            <a:ahLst/>
            <a:cxnLst/>
            <a:rect l="l" t="t" r="r" b="b"/>
            <a:pathLst>
              <a:path w="11277600" h="4533900">
                <a:moveTo>
                  <a:pt x="0" y="0"/>
                </a:moveTo>
                <a:lnTo>
                  <a:pt x="0" y="4533900"/>
                </a:lnTo>
                <a:lnTo>
                  <a:pt x="11277600" y="4533900"/>
                </a:lnTo>
                <a:lnTo>
                  <a:pt x="11277600" y="400050"/>
                </a:lnTo>
                <a:lnTo>
                  <a:pt x="6013450" y="400050"/>
                </a:lnTo>
                <a:lnTo>
                  <a:pt x="5546725" y="398399"/>
                </a:lnTo>
                <a:lnTo>
                  <a:pt x="4648200" y="381000"/>
                </a:lnTo>
                <a:lnTo>
                  <a:pt x="4006850" y="357124"/>
                </a:lnTo>
                <a:lnTo>
                  <a:pt x="3205226" y="314325"/>
                </a:lnTo>
                <a:lnTo>
                  <a:pt x="2471674" y="265049"/>
                </a:lnTo>
                <a:lnTo>
                  <a:pt x="2131949" y="238125"/>
                </a:lnTo>
                <a:lnTo>
                  <a:pt x="1519301" y="180975"/>
                </a:lnTo>
                <a:lnTo>
                  <a:pt x="773112" y="99949"/>
                </a:lnTo>
                <a:lnTo>
                  <a:pt x="403225" y="55499"/>
                </a:lnTo>
                <a:lnTo>
                  <a:pt x="0" y="0"/>
                </a:lnTo>
                <a:close/>
              </a:path>
              <a:path w="11277600" h="4533900">
                <a:moveTo>
                  <a:pt x="11277600" y="1524"/>
                </a:moveTo>
                <a:lnTo>
                  <a:pt x="10510901" y="115824"/>
                </a:lnTo>
                <a:lnTo>
                  <a:pt x="9740900" y="209550"/>
                </a:lnTo>
                <a:lnTo>
                  <a:pt x="9486900" y="234950"/>
                </a:lnTo>
                <a:lnTo>
                  <a:pt x="8974201" y="280924"/>
                </a:lnTo>
                <a:lnTo>
                  <a:pt x="8467725" y="319024"/>
                </a:lnTo>
                <a:lnTo>
                  <a:pt x="8215249" y="334899"/>
                </a:lnTo>
                <a:lnTo>
                  <a:pt x="7465949" y="371475"/>
                </a:lnTo>
                <a:lnTo>
                  <a:pt x="6731000" y="392049"/>
                </a:lnTo>
                <a:lnTo>
                  <a:pt x="6013450" y="400050"/>
                </a:lnTo>
                <a:lnTo>
                  <a:pt x="11277600" y="400050"/>
                </a:lnTo>
                <a:lnTo>
                  <a:pt x="11277600" y="1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25" y="6391275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-454025" y="-15070"/>
            <a:ext cx="12192000" cy="6644470"/>
            <a:chOff x="9525" y="9524"/>
            <a:chExt cx="12192000" cy="6644470"/>
          </a:xfrm>
        </p:grpSpPr>
        <p:sp>
          <p:nvSpPr>
            <p:cNvPr id="5" name="object 5"/>
            <p:cNvSpPr/>
            <p:nvPr/>
          </p:nvSpPr>
          <p:spPr>
            <a:xfrm>
              <a:off x="9525" y="9524"/>
              <a:ext cx="12192000" cy="6381750"/>
            </a:xfrm>
            <a:custGeom>
              <a:avLst/>
              <a:gdLst/>
              <a:ahLst/>
              <a:cxnLst/>
              <a:rect l="l" t="t" r="r" b="b"/>
              <a:pathLst>
                <a:path w="12192000" h="6381750">
                  <a:moveTo>
                    <a:pt x="12192000" y="470027"/>
                  </a:moveTo>
                  <a:lnTo>
                    <a:pt x="11709273" y="470027"/>
                  </a:lnTo>
                  <a:lnTo>
                    <a:pt x="11709273" y="6381636"/>
                  </a:lnTo>
                  <a:lnTo>
                    <a:pt x="12192000" y="6381636"/>
                  </a:lnTo>
                  <a:lnTo>
                    <a:pt x="12192000" y="470027"/>
                  </a:lnTo>
                  <a:close/>
                </a:path>
                <a:path w="12192000" h="638175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1750"/>
                  </a:lnTo>
                  <a:lnTo>
                    <a:pt x="476377" y="638175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39400" y="28575"/>
              <a:ext cx="704850" cy="11620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448925" y="9525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09688" y="4123362"/>
              <a:ext cx="3857625" cy="2438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64180" y="4167972"/>
              <a:ext cx="1543050" cy="24860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91833" y="155254"/>
            <a:ext cx="10526554" cy="1328018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0"/>
              </a:spcBef>
            </a:pPr>
            <a:r>
              <a:rPr spc="-5" dirty="0"/>
              <a:t>Odnosi </a:t>
            </a:r>
            <a:r>
              <a:rPr spc="20" dirty="0"/>
              <a:t>uglova </a:t>
            </a:r>
            <a:r>
              <a:rPr spc="-35" dirty="0"/>
              <a:t>zakretanja </a:t>
            </a:r>
            <a:r>
              <a:rPr dirty="0"/>
              <a:t>upravljačkih  </a:t>
            </a:r>
            <a:r>
              <a:rPr spc="-10" dirty="0"/>
              <a:t>točkova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92395" y="1298255"/>
            <a:ext cx="10620471" cy="25133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0800"/>
              </a:lnSpc>
              <a:spcBef>
                <a:spcPts val="85"/>
              </a:spcBef>
            </a:pP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Zakretanje </a:t>
            </a:r>
            <a:r>
              <a:rPr sz="2000" spc="35" dirty="0">
                <a:solidFill>
                  <a:srgbClr val="404040"/>
                </a:solidFill>
                <a:latin typeface="TeXGyreAdventor"/>
                <a:cs typeface="TeXGyreAdventor"/>
              </a:rPr>
              <a:t>vozila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na 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točkovima </a:t>
            </a:r>
            <a:r>
              <a:rPr sz="2000" spc="25" dirty="0">
                <a:solidFill>
                  <a:srgbClr val="404040"/>
                </a:solidFill>
                <a:latin typeface="TeXGyreAdventor"/>
                <a:cs typeface="TeXGyreAdventor"/>
              </a:rPr>
              <a:t>može 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se ostvariti,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u 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osnovi, </a:t>
            </a:r>
            <a:r>
              <a:rPr sz="2000" spc="10" dirty="0" err="1">
                <a:solidFill>
                  <a:srgbClr val="404040"/>
                </a:solidFill>
                <a:latin typeface="TeXGyreAdventor"/>
                <a:cs typeface="TeXGyreAdventor"/>
              </a:rPr>
              <a:t>na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20" dirty="0" err="1">
                <a:solidFill>
                  <a:srgbClr val="404040"/>
                </a:solidFill>
                <a:latin typeface="TeXGyreAdventor"/>
                <a:cs typeface="TeXGyreAdventor"/>
              </a:rPr>
              <a:t>sledeće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  načine: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- </a:t>
            </a:r>
            <a:r>
              <a:rPr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promjenom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pravca 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kretanja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upravljačkih 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točkova </a:t>
            </a:r>
            <a:r>
              <a:rPr sz="2000" spc="25" dirty="0">
                <a:solidFill>
                  <a:srgbClr val="404040"/>
                </a:solidFill>
                <a:latin typeface="TeXGyreAdventor"/>
                <a:cs typeface="TeXGyreAdventor"/>
              </a:rPr>
              <a:t>(slika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1 </a:t>
            </a:r>
            <a:r>
              <a:rPr sz="2000" spc="-10" dirty="0">
                <a:solidFill>
                  <a:srgbClr val="404040"/>
                </a:solidFill>
                <a:latin typeface="TeXGyreAdventor"/>
                <a:cs typeface="TeXGyreAdventor"/>
              </a:rPr>
              <a:t>a),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- 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stvaranjem</a:t>
            </a:r>
            <a:r>
              <a:rPr sz="2000" spc="-17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razlike</a:t>
            </a:r>
            <a:r>
              <a:rPr sz="2000" spc="-10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brojeva</a:t>
            </a:r>
            <a:r>
              <a:rPr sz="2000" spc="-15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eXGyreAdventor"/>
                <a:cs typeface="TeXGyreAdventor"/>
              </a:rPr>
              <a:t>obrtaja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na</a:t>
            </a:r>
            <a:r>
              <a:rPr sz="2000" spc="-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točkovima</a:t>
            </a:r>
            <a:r>
              <a:rPr sz="2000" spc="-229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25" dirty="0">
                <a:solidFill>
                  <a:srgbClr val="404040"/>
                </a:solidFill>
                <a:latin typeface="TeXGyreAdventor"/>
                <a:cs typeface="TeXGyreAdventor"/>
              </a:rPr>
              <a:t>(slika</a:t>
            </a:r>
            <a:r>
              <a:rPr sz="2000" spc="-15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1</a:t>
            </a: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eXGyreAdventor"/>
                <a:cs typeface="TeXGyreAdventor"/>
              </a:rPr>
              <a:t>b),</a:t>
            </a:r>
            <a:r>
              <a:rPr sz="2000" spc="14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-</a:t>
            </a:r>
            <a:r>
              <a:rPr sz="2000" spc="-4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kombinovanjem  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oba</a:t>
            </a:r>
            <a:r>
              <a:rPr sz="2000" spc="-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navedena</a:t>
            </a:r>
            <a:r>
              <a:rPr sz="2000" spc="-15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načina</a:t>
            </a:r>
            <a:r>
              <a:rPr sz="2000" spc="-15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25" dirty="0">
                <a:solidFill>
                  <a:srgbClr val="404040"/>
                </a:solidFill>
                <a:latin typeface="TeXGyreAdventor"/>
                <a:cs typeface="TeXGyreAdventor"/>
              </a:rPr>
              <a:t>(slika</a:t>
            </a:r>
            <a:r>
              <a:rPr sz="2000" spc="-16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1c),</a:t>
            </a:r>
            <a:r>
              <a:rPr sz="2000" spc="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-</a:t>
            </a:r>
            <a:r>
              <a:rPr sz="2000" spc="-5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na</a:t>
            </a:r>
            <a:r>
              <a:rPr sz="2000" spc="-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principu</a:t>
            </a:r>
            <a:r>
              <a:rPr sz="2000" spc="-17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zglobne</a:t>
            </a:r>
            <a:r>
              <a:rPr sz="2000" spc="-10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25" dirty="0">
                <a:solidFill>
                  <a:srgbClr val="404040"/>
                </a:solidFill>
                <a:latin typeface="TeXGyreAdventor"/>
                <a:cs typeface="TeXGyreAdventor"/>
              </a:rPr>
              <a:t>šasije</a:t>
            </a:r>
            <a:r>
              <a:rPr sz="2000" spc="-17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25" dirty="0">
                <a:solidFill>
                  <a:srgbClr val="404040"/>
                </a:solidFill>
                <a:latin typeface="TeXGyreAdventor"/>
                <a:cs typeface="TeXGyreAdventor"/>
              </a:rPr>
              <a:t>(slika</a:t>
            </a:r>
            <a:r>
              <a:rPr sz="2000" spc="-16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eXGyreAdventor"/>
                <a:cs typeface="TeXGyreAdventor"/>
              </a:rPr>
              <a:t>2)</a:t>
            </a:r>
            <a:endParaRPr lang="sr-Latn-RS" sz="2000" spc="-15" dirty="0">
              <a:solidFill>
                <a:srgbClr val="404040"/>
              </a:solidFill>
              <a:latin typeface="TeXGyreAdventor"/>
              <a:cs typeface="TeXGyreAdventor"/>
            </a:endParaRPr>
          </a:p>
          <a:p>
            <a:pPr marL="12700" marR="5080" algn="just">
              <a:lnSpc>
                <a:spcPct val="100800"/>
              </a:lnSpc>
              <a:spcBef>
                <a:spcPts val="85"/>
              </a:spcBef>
            </a:pPr>
            <a:endParaRPr lang="sr-Latn-RS" sz="2000" spc="-15" dirty="0">
              <a:solidFill>
                <a:srgbClr val="404040"/>
              </a:solidFill>
              <a:latin typeface="TeXGyreAdventor"/>
              <a:cs typeface="TeXGyreAdventor"/>
            </a:endParaRPr>
          </a:p>
          <a:p>
            <a:pPr marL="12700" marR="285750" algn="just">
              <a:lnSpc>
                <a:spcPct val="100800"/>
              </a:lnSpc>
            </a:pPr>
            <a:r>
              <a:rPr lang="en-US" sz="2000" spc="15" dirty="0" err="1">
                <a:solidFill>
                  <a:srgbClr val="404040"/>
                </a:solidFill>
                <a:latin typeface="TeXGyreAdventor"/>
                <a:cs typeface="TeXGyreAdventor"/>
              </a:rPr>
              <a:t>Bočno</a:t>
            </a:r>
            <a:r>
              <a:rPr lang="en-US" sz="2000" spc="-1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15" dirty="0" err="1">
                <a:solidFill>
                  <a:srgbClr val="404040"/>
                </a:solidFill>
                <a:latin typeface="TeXGyreAdventor"/>
                <a:cs typeface="TeXGyreAdventor"/>
              </a:rPr>
              <a:t>klizanje</a:t>
            </a:r>
            <a:r>
              <a:rPr lang="en-US" sz="2000" spc="-17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dirty="0" err="1">
                <a:solidFill>
                  <a:srgbClr val="404040"/>
                </a:solidFill>
                <a:latin typeface="TeXGyreAdventor"/>
                <a:cs typeface="TeXGyreAdventor"/>
              </a:rPr>
              <a:t>koje</a:t>
            </a:r>
            <a:r>
              <a:rPr lang="en-US" sz="2000" spc="-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se</a:t>
            </a:r>
            <a:r>
              <a:rPr lang="en-US" sz="2000" spc="-10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20" dirty="0" err="1">
                <a:solidFill>
                  <a:srgbClr val="404040"/>
                </a:solidFill>
                <a:latin typeface="TeXGyreAdventor"/>
                <a:cs typeface="TeXGyreAdventor"/>
              </a:rPr>
              <a:t>pojavljuje</a:t>
            </a:r>
            <a:r>
              <a:rPr lang="en-US" sz="2000" spc="-17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dirty="0">
                <a:solidFill>
                  <a:srgbClr val="404040"/>
                </a:solidFill>
                <a:latin typeface="TeXGyreAdventor"/>
                <a:cs typeface="TeXGyreAdventor"/>
              </a:rPr>
              <a:t>u</a:t>
            </a:r>
            <a:r>
              <a:rPr lang="en-US" sz="2000" spc="-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35" dirty="0" err="1">
                <a:solidFill>
                  <a:srgbClr val="404040"/>
                </a:solidFill>
                <a:latin typeface="TeXGyreAdventor"/>
                <a:cs typeface="TeXGyreAdventor"/>
              </a:rPr>
              <a:t>ovom</a:t>
            </a:r>
            <a:r>
              <a:rPr lang="en-US" sz="2000" spc="-17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20" dirty="0" err="1">
                <a:solidFill>
                  <a:srgbClr val="404040"/>
                </a:solidFill>
                <a:latin typeface="TeXGyreAdventor"/>
                <a:cs typeface="TeXGyreAdventor"/>
              </a:rPr>
              <a:t>slučaju</a:t>
            </a:r>
            <a:r>
              <a:rPr lang="en-US"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,</a:t>
            </a:r>
            <a:r>
              <a:rPr lang="en-US" sz="2000" spc="-24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10" dirty="0" err="1">
                <a:solidFill>
                  <a:srgbClr val="404040"/>
                </a:solidFill>
                <a:latin typeface="TeXGyreAdventor"/>
                <a:cs typeface="TeXGyreAdventor"/>
              </a:rPr>
              <a:t>pogoršava</a:t>
            </a:r>
            <a:r>
              <a:rPr lang="en-US" sz="2000" spc="-15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15" dirty="0" err="1">
                <a:solidFill>
                  <a:srgbClr val="404040"/>
                </a:solidFill>
                <a:latin typeface="TeXGyreAdventor"/>
                <a:cs typeface="TeXGyreAdventor"/>
              </a:rPr>
              <a:t>upravljanje</a:t>
            </a:r>
            <a:r>
              <a:rPr lang="en-US"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,</a:t>
            </a:r>
            <a:r>
              <a:rPr lang="en-US" sz="2000" spc="-17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dirty="0">
                <a:solidFill>
                  <a:srgbClr val="404040"/>
                </a:solidFill>
                <a:latin typeface="TeXGyreAdventor"/>
                <a:cs typeface="TeXGyreAdventor"/>
              </a:rPr>
              <a:t>a  </a:t>
            </a:r>
            <a:r>
              <a:rPr lang="en-US" sz="2000" spc="-15" dirty="0" err="1">
                <a:solidFill>
                  <a:srgbClr val="404040"/>
                </a:solidFill>
                <a:latin typeface="TeXGyreAdventor"/>
                <a:cs typeface="TeXGyreAdventor"/>
              </a:rPr>
              <a:t>takođe</a:t>
            </a:r>
            <a:r>
              <a:rPr lang="sr-Latn-RS" sz="2000" spc="-1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20" dirty="0" err="1">
                <a:solidFill>
                  <a:srgbClr val="404040"/>
                </a:solidFill>
                <a:latin typeface="TeXGyreAdventor"/>
                <a:cs typeface="TeXGyreAdventor"/>
              </a:rPr>
              <a:t>povećava</a:t>
            </a:r>
            <a:r>
              <a:rPr lang="en-US" sz="2000" spc="-23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dirty="0" err="1">
                <a:solidFill>
                  <a:srgbClr val="404040"/>
                </a:solidFill>
                <a:latin typeface="TeXGyreAdventor"/>
                <a:cs typeface="TeXGyreAdventor"/>
              </a:rPr>
              <a:t>i</a:t>
            </a:r>
            <a:r>
              <a:rPr lang="en-US" sz="2000" spc="4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-5" dirty="0" err="1">
                <a:solidFill>
                  <a:srgbClr val="404040"/>
                </a:solidFill>
                <a:latin typeface="TeXGyreAdventor"/>
                <a:cs typeface="TeXGyreAdventor"/>
              </a:rPr>
              <a:t>otpor</a:t>
            </a:r>
            <a:r>
              <a:rPr lang="en-US" sz="2000" spc="-7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5" dirty="0" err="1">
                <a:solidFill>
                  <a:srgbClr val="404040"/>
                </a:solidFill>
                <a:latin typeface="TeXGyreAdventor"/>
                <a:cs typeface="TeXGyreAdventor"/>
              </a:rPr>
              <a:t>kotrljanju</a:t>
            </a:r>
            <a:r>
              <a:rPr lang="en-US" sz="2000" spc="-9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20" dirty="0" err="1">
                <a:solidFill>
                  <a:srgbClr val="404040"/>
                </a:solidFill>
                <a:latin typeface="TeXGyreAdventor"/>
                <a:cs typeface="TeXGyreAdventor"/>
              </a:rPr>
              <a:t>točkova</a:t>
            </a:r>
            <a:r>
              <a:rPr lang="en-US" sz="2000" spc="-23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dirty="0" err="1">
                <a:solidFill>
                  <a:srgbClr val="404040"/>
                </a:solidFill>
                <a:latin typeface="TeXGyreAdventor"/>
                <a:cs typeface="TeXGyreAdventor"/>
              </a:rPr>
              <a:t>i</a:t>
            </a:r>
            <a:r>
              <a:rPr lang="en-US" sz="2000" spc="4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-10" dirty="0" err="1">
                <a:solidFill>
                  <a:srgbClr val="404040"/>
                </a:solidFill>
                <a:latin typeface="TeXGyreAdventor"/>
                <a:cs typeface="TeXGyreAdventor"/>
              </a:rPr>
              <a:t>habanje</a:t>
            </a:r>
            <a:r>
              <a:rPr lang="en-US" sz="2000" spc="-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10" dirty="0" err="1">
                <a:solidFill>
                  <a:srgbClr val="404040"/>
                </a:solidFill>
                <a:latin typeface="TeXGyreAdventor"/>
                <a:cs typeface="TeXGyreAdventor"/>
              </a:rPr>
              <a:t>pneumatika</a:t>
            </a:r>
            <a:r>
              <a:rPr lang="en-US"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.</a:t>
            </a:r>
            <a:r>
              <a:rPr lang="sr-Latn-RS" sz="2000" dirty="0">
                <a:latin typeface="TeXGyreAdventor"/>
                <a:cs typeface="TeXGyreAdventor"/>
              </a:rPr>
              <a:t> </a:t>
            </a:r>
            <a:r>
              <a:rPr lang="en-US" sz="2000" spc="-20" dirty="0" err="1">
                <a:solidFill>
                  <a:srgbClr val="404040"/>
                </a:solidFill>
                <a:latin typeface="TeXGyreAdventor"/>
                <a:cs typeface="TeXGyreAdventor"/>
              </a:rPr>
              <a:t>Ako</a:t>
            </a:r>
            <a:r>
              <a:rPr lang="en-US" sz="2000" spc="4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dirty="0">
                <a:solidFill>
                  <a:srgbClr val="404040"/>
                </a:solidFill>
                <a:latin typeface="TeXGyreAdventor"/>
                <a:cs typeface="TeXGyreAdventor"/>
              </a:rPr>
              <a:t>je</a:t>
            </a:r>
            <a:r>
              <a:rPr lang="en-US" sz="2000" spc="-1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-5" dirty="0" err="1">
                <a:solidFill>
                  <a:srgbClr val="404040"/>
                </a:solidFill>
                <a:latin typeface="TeXGyreAdventor"/>
                <a:cs typeface="TeXGyreAdventor"/>
              </a:rPr>
              <a:t>potrebno</a:t>
            </a:r>
            <a:r>
              <a:rPr lang="en-US" sz="2000" spc="5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-20" dirty="0">
                <a:solidFill>
                  <a:srgbClr val="404040"/>
                </a:solidFill>
                <a:latin typeface="TeXGyreAdventor"/>
                <a:cs typeface="TeXGyreAdventor"/>
              </a:rPr>
              <a:t>da</a:t>
            </a:r>
            <a:r>
              <a:rPr lang="en-US"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se</a:t>
            </a:r>
            <a:r>
              <a:rPr lang="en-US" sz="2000" spc="-1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dirty="0" err="1">
                <a:solidFill>
                  <a:srgbClr val="404040"/>
                </a:solidFill>
                <a:latin typeface="TeXGyreAdventor"/>
                <a:cs typeface="TeXGyreAdventor"/>
              </a:rPr>
              <a:t>radijus</a:t>
            </a:r>
            <a:r>
              <a:rPr lang="en-US" sz="2000" spc="-7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-10" dirty="0" err="1">
                <a:solidFill>
                  <a:srgbClr val="404040"/>
                </a:solidFill>
                <a:latin typeface="TeXGyreAdventor"/>
                <a:cs typeface="TeXGyreAdventor"/>
              </a:rPr>
              <a:t>zakretanja</a:t>
            </a:r>
            <a:r>
              <a:rPr lang="en-US" sz="200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55" dirty="0" err="1">
                <a:solidFill>
                  <a:srgbClr val="404040"/>
                </a:solidFill>
                <a:latin typeface="TeXGyreAdventor"/>
                <a:cs typeface="TeXGyreAdventor"/>
              </a:rPr>
              <a:t>veoma</a:t>
            </a:r>
            <a:r>
              <a:rPr lang="en-US" sz="2000" spc="-229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20" dirty="0" err="1">
                <a:solidFill>
                  <a:srgbClr val="404040"/>
                </a:solidFill>
                <a:latin typeface="TeXGyreAdventor"/>
                <a:cs typeface="TeXGyreAdventor"/>
              </a:rPr>
              <a:t>smanji</a:t>
            </a:r>
            <a:r>
              <a:rPr lang="en-US"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,</a:t>
            </a:r>
            <a:r>
              <a:rPr lang="en-US" sz="2000" spc="-17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10" dirty="0" err="1">
                <a:solidFill>
                  <a:srgbClr val="404040"/>
                </a:solidFill>
                <a:latin typeface="TeXGyreAdventor"/>
                <a:cs typeface="TeXGyreAdventor"/>
              </a:rPr>
              <a:t>upravljanje</a:t>
            </a:r>
            <a:r>
              <a:rPr lang="en-US" sz="2000" spc="-24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se</a:t>
            </a:r>
            <a:r>
              <a:rPr lang="en-US" sz="2000" spc="-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25" dirty="0" err="1">
                <a:solidFill>
                  <a:srgbClr val="404040"/>
                </a:solidFill>
                <a:latin typeface="TeXGyreAdventor"/>
                <a:cs typeface="TeXGyreAdventor"/>
              </a:rPr>
              <a:t>izvodi</a:t>
            </a:r>
            <a:r>
              <a:rPr lang="en-US" sz="2000" spc="25" dirty="0">
                <a:solidFill>
                  <a:srgbClr val="404040"/>
                </a:solidFill>
                <a:latin typeface="TeXGyreAdventor"/>
                <a:cs typeface="TeXGyreAdventor"/>
              </a:rPr>
              <a:t>  </a:t>
            </a:r>
            <a:r>
              <a:rPr lang="en-US"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ne</a:t>
            </a:r>
            <a:r>
              <a:rPr lang="en-US" sz="2000" spc="-3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30" dirty="0" err="1">
                <a:solidFill>
                  <a:srgbClr val="404040"/>
                </a:solidFill>
                <a:latin typeface="TeXGyreAdventor"/>
                <a:cs typeface="TeXGyreAdventor"/>
              </a:rPr>
              <a:t>samo</a:t>
            </a:r>
            <a:r>
              <a:rPr lang="sr-Latn-RS" sz="2000" dirty="0">
                <a:latin typeface="TeXGyreAdventor"/>
                <a:cs typeface="TeXGyreAdventor"/>
              </a:rPr>
              <a:t> </a:t>
            </a:r>
            <a:r>
              <a:rPr lang="en-US" sz="2000" spc="15" dirty="0" err="1">
                <a:solidFill>
                  <a:srgbClr val="404040"/>
                </a:solidFill>
                <a:latin typeface="TeXGyreAdventor"/>
                <a:cs typeface="TeXGyreAdventor"/>
              </a:rPr>
              <a:t>prednjim</a:t>
            </a:r>
            <a:r>
              <a:rPr lang="en-US"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,</a:t>
            </a:r>
            <a:r>
              <a:rPr lang="en-US" sz="2000" spc="-18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45" dirty="0" err="1">
                <a:solidFill>
                  <a:srgbClr val="404040"/>
                </a:solidFill>
                <a:latin typeface="TeXGyreAdventor"/>
                <a:cs typeface="TeXGyreAdventor"/>
              </a:rPr>
              <a:t>već</a:t>
            </a:r>
            <a:r>
              <a:rPr lang="en-US" sz="2000" spc="-17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dirty="0" err="1">
                <a:solidFill>
                  <a:srgbClr val="404040"/>
                </a:solidFill>
                <a:latin typeface="TeXGyreAdventor"/>
                <a:cs typeface="TeXGyreAdventor"/>
              </a:rPr>
              <a:t>i</a:t>
            </a:r>
            <a:r>
              <a:rPr lang="en-US" sz="2000" spc="-4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dirty="0" err="1">
                <a:solidFill>
                  <a:srgbClr val="404040"/>
                </a:solidFill>
                <a:latin typeface="TeXGyreAdventor"/>
                <a:cs typeface="TeXGyreAdventor"/>
              </a:rPr>
              <a:t>zadnjim</a:t>
            </a:r>
            <a:r>
              <a:rPr lang="en-US" sz="2000" spc="-1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15" dirty="0" err="1">
                <a:solidFill>
                  <a:srgbClr val="404040"/>
                </a:solidFill>
                <a:latin typeface="TeXGyreAdventor"/>
                <a:cs typeface="TeXGyreAdventor"/>
              </a:rPr>
              <a:t>točkovima</a:t>
            </a:r>
            <a:r>
              <a:rPr lang="en-US"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.</a:t>
            </a:r>
            <a:endParaRPr lang="en-US" sz="2000" dirty="0">
              <a:latin typeface="TeXGyreAdventor"/>
              <a:cs typeface="TeXGyreAdventor"/>
            </a:endParaRPr>
          </a:p>
          <a:p>
            <a:pPr marL="12700" marR="5080" algn="just">
              <a:lnSpc>
                <a:spcPct val="100800"/>
              </a:lnSpc>
              <a:spcBef>
                <a:spcPts val="85"/>
              </a:spcBef>
            </a:pPr>
            <a:endParaRPr sz="2000" dirty="0">
              <a:latin typeface="TeXGyreAdventor"/>
              <a:cs typeface="TeXGyreAdventor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DB6FC274-7A81-4713-9FC5-0751DD6F23BE}"/>
              </a:ext>
            </a:extLst>
          </p:cNvPr>
          <p:cNvSpPr/>
          <p:nvPr/>
        </p:nvSpPr>
        <p:spPr>
          <a:xfrm>
            <a:off x="8910534" y="3811635"/>
            <a:ext cx="2076450" cy="2705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7E4C1-5B27-4EF2-823F-55A2D24D3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r-Latn-RS" sz="5400" dirty="0"/>
          </a:p>
          <a:p>
            <a:pPr marL="0" indent="0" algn="ctr">
              <a:buNone/>
            </a:pPr>
            <a:r>
              <a:rPr lang="sr-Latn-RS" sz="5400" dirty="0"/>
              <a:t>HVALA NA PAŽNJI</a:t>
            </a:r>
          </a:p>
          <a:p>
            <a:pPr marL="0" indent="0" algn="ctr">
              <a:buNone/>
            </a:pPr>
            <a:r>
              <a:rPr lang="sr-Latn-RS" sz="1800" dirty="0"/>
              <a:t>Konsultacije preko maila </a:t>
            </a:r>
            <a:r>
              <a:rPr lang="sr-Latn-RS" sz="1800" dirty="0">
                <a:hlinkClick r:id="rId2"/>
              </a:rPr>
              <a:t>borislazarevic</a:t>
            </a:r>
            <a:r>
              <a:rPr lang="en-US" sz="1800" dirty="0">
                <a:hlinkClick r:id="rId2"/>
              </a:rPr>
              <a:t>@gmail.com</a:t>
            </a:r>
            <a:r>
              <a:rPr lang="en-US" sz="1800" dirty="0"/>
              <a:t> I n</a:t>
            </a:r>
            <a:r>
              <a:rPr lang="sr-Latn-RS" sz="1800" dirty="0"/>
              <a:t>aše google classroom učionice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54154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" y="9525"/>
            <a:ext cx="12192000" cy="6858000"/>
            <a:chOff x="9525" y="9525"/>
            <a:chExt cx="12192000" cy="6858000"/>
          </a:xfrm>
          <a:noFill/>
        </p:grpSpPr>
        <p:sp>
          <p:nvSpPr>
            <p:cNvPr id="3" name="object 3"/>
            <p:cNvSpPr/>
            <p:nvPr/>
          </p:nvSpPr>
          <p:spPr>
            <a:xfrm>
              <a:off x="9525" y="9524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1750"/>
                  </a:lnTo>
                  <a:lnTo>
                    <a:pt x="0" y="6858000"/>
                  </a:lnTo>
                  <a:lnTo>
                    <a:pt x="12192000" y="6858000"/>
                  </a:lnTo>
                  <a:lnTo>
                    <a:pt x="12192000" y="6381750"/>
                  </a:lnTo>
                  <a:lnTo>
                    <a:pt x="11734800" y="6381750"/>
                  </a:lnTo>
                  <a:lnTo>
                    <a:pt x="12192000" y="6381636"/>
                  </a:lnTo>
                  <a:lnTo>
                    <a:pt x="12192000" y="470027"/>
                  </a:lnTo>
                  <a:lnTo>
                    <a:pt x="11709273" y="470027"/>
                  </a:lnTo>
                  <a:lnTo>
                    <a:pt x="11709273" y="1872234"/>
                  </a:lnTo>
                  <a:lnTo>
                    <a:pt x="10968101" y="1982724"/>
                  </a:lnTo>
                  <a:lnTo>
                    <a:pt x="10198100" y="2076450"/>
                  </a:lnTo>
                  <a:lnTo>
                    <a:pt x="9944100" y="2101850"/>
                  </a:lnTo>
                  <a:lnTo>
                    <a:pt x="9431401" y="2147824"/>
                  </a:lnTo>
                  <a:lnTo>
                    <a:pt x="8924925" y="2185924"/>
                  </a:lnTo>
                  <a:lnTo>
                    <a:pt x="8672449" y="2201799"/>
                  </a:lnTo>
                  <a:lnTo>
                    <a:pt x="7923149" y="2238375"/>
                  </a:lnTo>
                  <a:lnTo>
                    <a:pt x="7188200" y="2258949"/>
                  </a:lnTo>
                  <a:lnTo>
                    <a:pt x="6470650" y="2266950"/>
                  </a:lnTo>
                  <a:lnTo>
                    <a:pt x="6003925" y="2265299"/>
                  </a:lnTo>
                  <a:lnTo>
                    <a:pt x="5105400" y="2247900"/>
                  </a:lnTo>
                  <a:lnTo>
                    <a:pt x="4464050" y="2224024"/>
                  </a:lnTo>
                  <a:lnTo>
                    <a:pt x="3662426" y="2181225"/>
                  </a:lnTo>
                  <a:lnTo>
                    <a:pt x="2928874" y="2131949"/>
                  </a:lnTo>
                  <a:lnTo>
                    <a:pt x="2589149" y="2105025"/>
                  </a:lnTo>
                  <a:lnTo>
                    <a:pt x="1976501" y="2047875"/>
                  </a:lnTo>
                  <a:lnTo>
                    <a:pt x="1230312" y="1966849"/>
                  </a:lnTo>
                  <a:lnTo>
                    <a:pt x="860425" y="1922399"/>
                  </a:lnTo>
                  <a:lnTo>
                    <a:pt x="476377" y="1869541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439400" y="28575"/>
              <a:ext cx="704850" cy="116205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48925" y="9525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39519" y="979003"/>
            <a:ext cx="3491231" cy="691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</a:t>
            </a:r>
            <a:r>
              <a:rPr spc="15" dirty="0"/>
              <a:t>a</a:t>
            </a:r>
            <a:r>
              <a:rPr spc="-5" dirty="0"/>
              <a:t>d</a:t>
            </a:r>
            <a:r>
              <a:rPr spc="-30" dirty="0"/>
              <a:t>rž</a:t>
            </a:r>
            <a:r>
              <a:rPr spc="10" dirty="0"/>
              <a:t>a</a:t>
            </a:r>
            <a:r>
              <a:rPr dirty="0"/>
              <a:t>j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73150" y="2444750"/>
            <a:ext cx="7772400" cy="2271135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0"/>
              </a:spcBef>
              <a:tabLst>
                <a:tab pos="355600" algn="l"/>
              </a:tabLst>
            </a:pPr>
            <a:r>
              <a:rPr sz="2000" spc="270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2800" spc="-5" dirty="0">
                <a:solidFill>
                  <a:srgbClr val="404040"/>
                </a:solidFill>
                <a:latin typeface="TeXGyreAdventor"/>
                <a:cs typeface="TeXGyreAdventor"/>
              </a:rPr>
              <a:t>Uzdužna </a:t>
            </a:r>
            <a:r>
              <a:rPr sz="2800" spc="15" dirty="0">
                <a:solidFill>
                  <a:srgbClr val="404040"/>
                </a:solidFill>
                <a:latin typeface="TeXGyreAdventor"/>
                <a:cs typeface="TeXGyreAdventor"/>
              </a:rPr>
              <a:t>stabilnost</a:t>
            </a:r>
            <a:r>
              <a:rPr sz="2800" spc="-2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800" spc="35" dirty="0">
                <a:solidFill>
                  <a:srgbClr val="404040"/>
                </a:solidFill>
                <a:latin typeface="TeXGyreAdventor"/>
                <a:cs typeface="TeXGyreAdventor"/>
              </a:rPr>
              <a:t>vozila</a:t>
            </a:r>
            <a:endParaRPr sz="2800" dirty="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  <a:tabLst>
                <a:tab pos="355600" algn="l"/>
              </a:tabLst>
            </a:pPr>
            <a:r>
              <a:rPr sz="2000" spc="270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2800" spc="15" dirty="0">
                <a:solidFill>
                  <a:srgbClr val="404040"/>
                </a:solidFill>
                <a:latin typeface="TeXGyreAdventor"/>
                <a:cs typeface="TeXGyreAdventor"/>
              </a:rPr>
              <a:t>Stabilnost</a:t>
            </a:r>
            <a:r>
              <a:rPr sz="2800" spc="-21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800" spc="35" dirty="0">
                <a:solidFill>
                  <a:srgbClr val="404040"/>
                </a:solidFill>
                <a:latin typeface="TeXGyreAdventor"/>
                <a:cs typeface="TeXGyreAdventor"/>
              </a:rPr>
              <a:t>vozila</a:t>
            </a:r>
            <a:r>
              <a:rPr sz="2800" spc="-23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800" spc="10" dirty="0">
                <a:solidFill>
                  <a:srgbClr val="404040"/>
                </a:solidFill>
                <a:latin typeface="TeXGyreAdventor"/>
                <a:cs typeface="TeXGyreAdventor"/>
              </a:rPr>
              <a:t>na</a:t>
            </a:r>
            <a:r>
              <a:rPr sz="2800" spc="-8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800" spc="10" dirty="0">
                <a:solidFill>
                  <a:srgbClr val="404040"/>
                </a:solidFill>
                <a:latin typeface="TeXGyreAdventor"/>
                <a:cs typeface="TeXGyreAdventor"/>
              </a:rPr>
              <a:t>pravcu</a:t>
            </a:r>
            <a:endParaRPr sz="2800" dirty="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  <a:tabLst>
                <a:tab pos="355600" algn="l"/>
              </a:tabLst>
            </a:pPr>
            <a:r>
              <a:rPr sz="2000" spc="270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2800" spc="15" dirty="0">
                <a:solidFill>
                  <a:srgbClr val="404040"/>
                </a:solidFill>
                <a:latin typeface="TeXGyreAdventor"/>
                <a:cs typeface="TeXGyreAdventor"/>
              </a:rPr>
              <a:t>Stabilnost</a:t>
            </a:r>
            <a:r>
              <a:rPr sz="2800" spc="-21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800" spc="35" dirty="0">
                <a:solidFill>
                  <a:srgbClr val="404040"/>
                </a:solidFill>
                <a:latin typeface="TeXGyreAdventor"/>
                <a:cs typeface="TeXGyreAdventor"/>
              </a:rPr>
              <a:t>vozila</a:t>
            </a:r>
            <a:r>
              <a:rPr sz="2800" spc="-23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800" dirty="0">
                <a:solidFill>
                  <a:srgbClr val="404040"/>
                </a:solidFill>
                <a:latin typeface="TeXGyreAdventor"/>
                <a:cs typeface="TeXGyreAdventor"/>
              </a:rPr>
              <a:t>u</a:t>
            </a:r>
            <a:r>
              <a:rPr sz="2800" spc="-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800" spc="30" dirty="0">
                <a:solidFill>
                  <a:srgbClr val="404040"/>
                </a:solidFill>
                <a:latin typeface="TeXGyreAdventor"/>
                <a:cs typeface="TeXGyreAdventor"/>
              </a:rPr>
              <a:t>krivini</a:t>
            </a:r>
            <a:endParaRPr sz="2800" dirty="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2000" spc="270" dirty="0">
                <a:solidFill>
                  <a:srgbClr val="B31166"/>
                </a:solidFill>
                <a:latin typeface="Arial"/>
                <a:cs typeface="Arial"/>
              </a:rPr>
              <a:t>	</a:t>
            </a:r>
            <a:r>
              <a:rPr sz="2800" spc="5" dirty="0">
                <a:solidFill>
                  <a:srgbClr val="404040"/>
                </a:solidFill>
                <a:latin typeface="TeXGyreAdventor"/>
                <a:cs typeface="TeXGyreAdventor"/>
              </a:rPr>
              <a:t>Odnosi</a:t>
            </a:r>
            <a:r>
              <a:rPr sz="2800" spc="-114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800" spc="35" dirty="0">
                <a:solidFill>
                  <a:srgbClr val="404040"/>
                </a:solidFill>
                <a:latin typeface="TeXGyreAdventor"/>
                <a:cs typeface="TeXGyreAdventor"/>
              </a:rPr>
              <a:t>uglova</a:t>
            </a:r>
            <a:r>
              <a:rPr sz="2800" spc="-229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eXGyreAdventor"/>
                <a:cs typeface="TeXGyreAdventor"/>
              </a:rPr>
              <a:t>zakretanja</a:t>
            </a:r>
            <a:r>
              <a:rPr sz="2800" spc="-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800" spc="20" dirty="0">
                <a:solidFill>
                  <a:srgbClr val="404040"/>
                </a:solidFill>
                <a:latin typeface="TeXGyreAdventor"/>
                <a:cs typeface="TeXGyreAdventor"/>
              </a:rPr>
              <a:t>upravljačkih</a:t>
            </a:r>
            <a:r>
              <a:rPr sz="2800" spc="-24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800" spc="20" dirty="0">
                <a:solidFill>
                  <a:srgbClr val="404040"/>
                </a:solidFill>
                <a:latin typeface="TeXGyreAdventor"/>
                <a:cs typeface="TeXGyreAdventor"/>
              </a:rPr>
              <a:t>točkova</a:t>
            </a:r>
            <a:endParaRPr sz="2800" dirty="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725" y="1876425"/>
            <a:ext cx="11277600" cy="4533900"/>
          </a:xfrm>
          <a:custGeom>
            <a:avLst/>
            <a:gdLst/>
            <a:ahLst/>
            <a:cxnLst/>
            <a:rect l="l" t="t" r="r" b="b"/>
            <a:pathLst>
              <a:path w="11277600" h="4533900">
                <a:moveTo>
                  <a:pt x="0" y="0"/>
                </a:moveTo>
                <a:lnTo>
                  <a:pt x="0" y="4533900"/>
                </a:lnTo>
                <a:lnTo>
                  <a:pt x="11277600" y="4533900"/>
                </a:lnTo>
                <a:lnTo>
                  <a:pt x="11277600" y="400050"/>
                </a:lnTo>
                <a:lnTo>
                  <a:pt x="6013450" y="400050"/>
                </a:lnTo>
                <a:lnTo>
                  <a:pt x="5546725" y="398399"/>
                </a:lnTo>
                <a:lnTo>
                  <a:pt x="4648200" y="381000"/>
                </a:lnTo>
                <a:lnTo>
                  <a:pt x="4006850" y="357124"/>
                </a:lnTo>
                <a:lnTo>
                  <a:pt x="3205226" y="314325"/>
                </a:lnTo>
                <a:lnTo>
                  <a:pt x="2471674" y="265049"/>
                </a:lnTo>
                <a:lnTo>
                  <a:pt x="2131949" y="238125"/>
                </a:lnTo>
                <a:lnTo>
                  <a:pt x="1519301" y="180975"/>
                </a:lnTo>
                <a:lnTo>
                  <a:pt x="773112" y="99949"/>
                </a:lnTo>
                <a:lnTo>
                  <a:pt x="403225" y="55499"/>
                </a:lnTo>
                <a:lnTo>
                  <a:pt x="0" y="0"/>
                </a:lnTo>
                <a:close/>
              </a:path>
              <a:path w="11277600" h="4533900">
                <a:moveTo>
                  <a:pt x="11277600" y="1524"/>
                </a:moveTo>
                <a:lnTo>
                  <a:pt x="10510901" y="115824"/>
                </a:lnTo>
                <a:lnTo>
                  <a:pt x="9740900" y="209550"/>
                </a:lnTo>
                <a:lnTo>
                  <a:pt x="9486900" y="234950"/>
                </a:lnTo>
                <a:lnTo>
                  <a:pt x="8974201" y="280924"/>
                </a:lnTo>
                <a:lnTo>
                  <a:pt x="8467725" y="319024"/>
                </a:lnTo>
                <a:lnTo>
                  <a:pt x="8215249" y="334899"/>
                </a:lnTo>
                <a:lnTo>
                  <a:pt x="7465949" y="371475"/>
                </a:lnTo>
                <a:lnTo>
                  <a:pt x="6731000" y="392049"/>
                </a:lnTo>
                <a:lnTo>
                  <a:pt x="6013450" y="400050"/>
                </a:lnTo>
                <a:lnTo>
                  <a:pt x="11277600" y="400050"/>
                </a:lnTo>
                <a:lnTo>
                  <a:pt x="11277600" y="1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25" y="6391275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525" y="9525"/>
            <a:ext cx="12192000" cy="6381750"/>
            <a:chOff x="9525" y="9525"/>
            <a:chExt cx="12192000" cy="6381750"/>
          </a:xfrm>
        </p:grpSpPr>
        <p:sp>
          <p:nvSpPr>
            <p:cNvPr id="5" name="object 5"/>
            <p:cNvSpPr/>
            <p:nvPr/>
          </p:nvSpPr>
          <p:spPr>
            <a:xfrm>
              <a:off x="9525" y="9524"/>
              <a:ext cx="12192000" cy="6381750"/>
            </a:xfrm>
            <a:custGeom>
              <a:avLst/>
              <a:gdLst/>
              <a:ahLst/>
              <a:cxnLst/>
              <a:rect l="l" t="t" r="r" b="b"/>
              <a:pathLst>
                <a:path w="12192000" h="6381750">
                  <a:moveTo>
                    <a:pt x="12192000" y="470027"/>
                  </a:moveTo>
                  <a:lnTo>
                    <a:pt x="11709273" y="470027"/>
                  </a:lnTo>
                  <a:lnTo>
                    <a:pt x="11709273" y="6381636"/>
                  </a:lnTo>
                  <a:lnTo>
                    <a:pt x="12192000" y="6381636"/>
                  </a:lnTo>
                  <a:lnTo>
                    <a:pt x="12192000" y="470027"/>
                  </a:lnTo>
                  <a:close/>
                </a:path>
                <a:path w="12192000" h="638175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1750"/>
                  </a:lnTo>
                  <a:lnTo>
                    <a:pt x="476377" y="638175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39400" y="28575"/>
              <a:ext cx="704850" cy="11620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448925" y="9525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10061" y="522446"/>
            <a:ext cx="5845810" cy="691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Stabilnost</a:t>
            </a:r>
            <a:r>
              <a:rPr spc="-55" dirty="0"/>
              <a:t> </a:t>
            </a:r>
            <a:r>
              <a:rPr spc="15" dirty="0"/>
              <a:t>vozila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66724" y="1726582"/>
            <a:ext cx="6854825" cy="41779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6675" algn="just">
              <a:lnSpc>
                <a:spcPct val="135600"/>
              </a:lnSpc>
              <a:spcBef>
                <a:spcPts val="95"/>
              </a:spcBef>
            </a:pP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Stabilnost </a:t>
            </a:r>
            <a:r>
              <a:rPr sz="2000" spc="25" dirty="0">
                <a:solidFill>
                  <a:srgbClr val="404040"/>
                </a:solidFill>
                <a:latin typeface="TeXGyreAdventor"/>
                <a:cs typeface="TeXGyreAdventor"/>
              </a:rPr>
              <a:t>vozila </a:t>
            </a:r>
            <a:r>
              <a:rPr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predstavlja </a:t>
            </a: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jednu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od </a:t>
            </a:r>
            <a:r>
              <a:rPr sz="2000" spc="15" dirty="0" err="1">
                <a:solidFill>
                  <a:srgbClr val="404040"/>
                </a:solidFill>
                <a:latin typeface="TeXGyreAdventor"/>
                <a:cs typeface="TeXGyreAdventor"/>
              </a:rPr>
              <a:t>najvažnijih</a:t>
            </a:r>
            <a:r>
              <a:rPr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  </a:t>
            </a:r>
            <a:r>
              <a:rPr sz="2000" spc="10" dirty="0" err="1">
                <a:solidFill>
                  <a:srgbClr val="404040"/>
                </a:solidFill>
                <a:latin typeface="TeXGyreAdventor"/>
                <a:cs typeface="TeXGyreAdventor"/>
              </a:rPr>
              <a:t>ek</a:t>
            </a:r>
            <a:r>
              <a:rPr lang="sr-Latn-RS"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s</a:t>
            </a:r>
            <a:r>
              <a:rPr sz="2000" spc="10" dirty="0" err="1">
                <a:solidFill>
                  <a:srgbClr val="404040"/>
                </a:solidFill>
                <a:latin typeface="TeXGyreAdventor"/>
                <a:cs typeface="TeXGyreAdventor"/>
              </a:rPr>
              <a:t>ploatacionih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karakteristika </a:t>
            </a:r>
            <a:r>
              <a:rPr sz="2000" spc="35" dirty="0">
                <a:solidFill>
                  <a:srgbClr val="404040"/>
                </a:solidFill>
                <a:latin typeface="TeXGyreAdventor"/>
                <a:cs typeface="TeXGyreAdventor"/>
              </a:rPr>
              <a:t>vozila </a:t>
            </a: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koja 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pokazuje  </a:t>
            </a:r>
            <a:r>
              <a:rPr sz="2000" spc="25" dirty="0">
                <a:solidFill>
                  <a:srgbClr val="404040"/>
                </a:solidFill>
                <a:latin typeface="TeXGyreAdventor"/>
                <a:cs typeface="TeXGyreAdventor"/>
              </a:rPr>
              <a:t>njegovu</a:t>
            </a:r>
            <a:r>
              <a:rPr sz="2000" spc="-18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sposobnost</a:t>
            </a:r>
            <a:r>
              <a:rPr sz="2000" spc="-21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eXGyreAdventor"/>
                <a:cs typeface="TeXGyreAdventor"/>
              </a:rPr>
              <a:t>da</a:t>
            </a:r>
            <a:r>
              <a:rPr sz="2000" spc="-1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se</a:t>
            </a:r>
            <a:r>
              <a:rPr sz="2000" spc="-3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u</a:t>
            </a:r>
            <a:r>
              <a:rPr sz="2000" spc="-3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20" dirty="0" err="1">
                <a:solidFill>
                  <a:srgbClr val="404040"/>
                </a:solidFill>
                <a:latin typeface="TeXGyreAdventor"/>
                <a:cs typeface="TeXGyreAdventor"/>
              </a:rPr>
              <a:t>razli</a:t>
            </a:r>
            <a:r>
              <a:rPr lang="sr-Latn-RS"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č</a:t>
            </a:r>
            <a:r>
              <a:rPr sz="2000" spc="20" dirty="0" err="1">
                <a:solidFill>
                  <a:srgbClr val="404040"/>
                </a:solidFill>
                <a:latin typeface="TeXGyreAdventor"/>
                <a:cs typeface="TeXGyreAdventor"/>
              </a:rPr>
              <a:t>itim</a:t>
            </a:r>
            <a:r>
              <a:rPr sz="2000" spc="-24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25" dirty="0" err="1">
                <a:solidFill>
                  <a:srgbClr val="404040"/>
                </a:solidFill>
                <a:latin typeface="TeXGyreAdventor"/>
                <a:cs typeface="TeXGyreAdventor"/>
              </a:rPr>
              <a:t>uslovima</a:t>
            </a:r>
            <a:r>
              <a:rPr sz="2000" spc="-24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5" dirty="0" err="1">
                <a:solidFill>
                  <a:srgbClr val="404040"/>
                </a:solidFill>
                <a:latin typeface="TeXGyreAdventor"/>
                <a:cs typeface="TeXGyreAdventor"/>
              </a:rPr>
              <a:t>kre</a:t>
            </a:r>
            <a:r>
              <a:rPr lang="sr-Latn-RS"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ć</a:t>
            </a: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e  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bez </a:t>
            </a: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opasnosti </a:t>
            </a:r>
            <a:r>
              <a:rPr sz="2000" spc="-20" dirty="0">
                <a:solidFill>
                  <a:srgbClr val="404040"/>
                </a:solidFill>
                <a:latin typeface="TeXGyreAdventor"/>
                <a:cs typeface="TeXGyreAdventor"/>
              </a:rPr>
              <a:t>da 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se </a:t>
            </a: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zanese </a:t>
            </a:r>
            <a:r>
              <a:rPr sz="2000" spc="55" dirty="0" err="1">
                <a:solidFill>
                  <a:srgbClr val="404040"/>
                </a:solidFill>
                <a:latin typeface="TeXGyreAdventor"/>
                <a:cs typeface="TeXGyreAdventor"/>
              </a:rPr>
              <a:t>ili</a:t>
            </a:r>
            <a:r>
              <a:rPr sz="2000" spc="-37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-370" dirty="0">
                <a:solidFill>
                  <a:srgbClr val="404040"/>
                </a:solidFill>
                <a:latin typeface="TeXGyreAdventor"/>
                <a:cs typeface="TeXGyreAdventor"/>
              </a:rPr>
              <a:t>      </a:t>
            </a:r>
            <a:r>
              <a:rPr sz="2000" spc="15" dirty="0" err="1">
                <a:solidFill>
                  <a:srgbClr val="404040"/>
                </a:solidFill>
                <a:latin typeface="TeXGyreAdventor"/>
                <a:cs typeface="TeXGyreAdventor"/>
              </a:rPr>
              <a:t>prevrne</a:t>
            </a:r>
            <a:r>
              <a:rPr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.</a:t>
            </a:r>
            <a:endParaRPr lang="sr-Cyrl-RS" sz="2000" spc="15" dirty="0">
              <a:solidFill>
                <a:srgbClr val="404040"/>
              </a:solidFill>
              <a:latin typeface="TeXGyreAdventor"/>
              <a:cs typeface="TeXGyreAdventor"/>
            </a:endParaRPr>
          </a:p>
          <a:p>
            <a:pPr marL="12700" marR="5080" indent="66675" algn="just">
              <a:lnSpc>
                <a:spcPct val="135600"/>
              </a:lnSpc>
              <a:spcBef>
                <a:spcPts val="95"/>
              </a:spcBef>
            </a:pPr>
            <a:endParaRPr sz="2000" dirty="0">
              <a:latin typeface="TeXGyreAdventor"/>
              <a:cs typeface="TeXGyreAdventor"/>
            </a:endParaRPr>
          </a:p>
          <a:p>
            <a:pPr marL="12700" algn="just">
              <a:lnSpc>
                <a:spcPct val="100000"/>
              </a:lnSpc>
              <a:spcBef>
                <a:spcPts val="844"/>
              </a:spcBef>
            </a:pPr>
            <a:r>
              <a:rPr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Stabilnost</a:t>
            </a:r>
            <a:r>
              <a:rPr sz="2000" spc="-21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35" dirty="0">
                <a:solidFill>
                  <a:srgbClr val="404040"/>
                </a:solidFill>
                <a:latin typeface="TeXGyreAdventor"/>
                <a:cs typeface="TeXGyreAdventor"/>
              </a:rPr>
              <a:t>vozila</a:t>
            </a:r>
            <a:r>
              <a:rPr sz="2000" spc="-23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30" dirty="0">
                <a:solidFill>
                  <a:srgbClr val="404040"/>
                </a:solidFill>
                <a:latin typeface="TeXGyreAdventor"/>
                <a:cs typeface="TeXGyreAdventor"/>
              </a:rPr>
              <a:t>zavisi</a:t>
            </a:r>
            <a:r>
              <a:rPr sz="2000" spc="-19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eXGyreAdventor"/>
                <a:cs typeface="TeXGyreAdventor"/>
              </a:rPr>
              <a:t>od:</a:t>
            </a:r>
            <a:endParaRPr sz="2000" dirty="0">
              <a:latin typeface="TeXGyreAdventor"/>
              <a:cs typeface="TeXGyreAdventor"/>
            </a:endParaRPr>
          </a:p>
          <a:p>
            <a:pPr marL="155575" indent="-142875" algn="just">
              <a:lnSpc>
                <a:spcPct val="100000"/>
              </a:lnSpc>
              <a:spcBef>
                <a:spcPts val="770"/>
              </a:spcBef>
              <a:buChar char="-"/>
              <a:tabLst>
                <a:tab pos="155575" algn="l"/>
              </a:tabLst>
            </a:pP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Konstruktivnih karakteristika</a:t>
            </a:r>
            <a:r>
              <a:rPr sz="2000" spc="-34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vozila:</a:t>
            </a:r>
            <a:endParaRPr sz="2000" dirty="0">
              <a:latin typeface="TeXGyreAdventor"/>
              <a:cs typeface="TeXGyreAdventor"/>
            </a:endParaRPr>
          </a:p>
          <a:p>
            <a:pPr marL="12700" marR="559435" indent="66675" algn="just">
              <a:lnSpc>
                <a:spcPct val="135600"/>
              </a:lnSpc>
            </a:pP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(</a:t>
            </a:r>
            <a:r>
              <a:rPr sz="2000" spc="20" dirty="0" err="1">
                <a:solidFill>
                  <a:srgbClr val="404040"/>
                </a:solidFill>
                <a:latin typeface="TeXGyreAdventor"/>
                <a:cs typeface="TeXGyreAdventor"/>
              </a:rPr>
              <a:t>visina</a:t>
            </a:r>
            <a:r>
              <a:rPr sz="2000" spc="-229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0" dirty="0" err="1">
                <a:solidFill>
                  <a:srgbClr val="404040"/>
                </a:solidFill>
                <a:latin typeface="TeXGyreAdventor"/>
                <a:cs typeface="TeXGyreAdventor"/>
              </a:rPr>
              <a:t>te</a:t>
            </a:r>
            <a:r>
              <a:rPr lang="sr-Latn-RS"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ž</a:t>
            </a:r>
            <a:r>
              <a:rPr sz="2000" spc="10" dirty="0" err="1">
                <a:solidFill>
                  <a:srgbClr val="404040"/>
                </a:solidFill>
                <a:latin typeface="TeXGyreAdventor"/>
                <a:cs typeface="TeXGyreAdventor"/>
              </a:rPr>
              <a:t>ista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,</a:t>
            </a:r>
            <a:r>
              <a:rPr sz="2000" spc="-10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razmak</a:t>
            </a:r>
            <a:r>
              <a:rPr sz="2000" spc="25" dirty="0">
                <a:solidFill>
                  <a:srgbClr val="404040"/>
                </a:solidFill>
                <a:latin typeface="TeXGyreAdventor"/>
                <a:cs typeface="TeXGyreAdventor"/>
              </a:rPr>
              <a:t> osovina</a:t>
            </a:r>
            <a:r>
              <a:rPr sz="2000" spc="-229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dirty="0" err="1">
                <a:solidFill>
                  <a:srgbClr val="404040"/>
                </a:solidFill>
                <a:latin typeface="TeXGyreAdventor"/>
                <a:cs typeface="TeXGyreAdventor"/>
              </a:rPr>
              <a:t>i</a:t>
            </a:r>
            <a:r>
              <a:rPr sz="2000" spc="4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to</a:t>
            </a:r>
            <a:r>
              <a:rPr lang="sr-Latn-RS"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č</a:t>
            </a:r>
            <a:r>
              <a:rPr sz="2000" spc="15" dirty="0" err="1">
                <a:solidFill>
                  <a:srgbClr val="404040"/>
                </a:solidFill>
                <a:latin typeface="TeXGyreAdventor"/>
                <a:cs typeface="TeXGyreAdventor"/>
              </a:rPr>
              <a:t>kova</a:t>
            </a:r>
            <a:r>
              <a:rPr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,</a:t>
            </a:r>
            <a:r>
              <a:rPr sz="2000" spc="-18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sistem  </a:t>
            </a: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oslanjanja)</a:t>
            </a:r>
            <a:endParaRPr sz="2000" dirty="0">
              <a:latin typeface="TeXGyreAdventor"/>
              <a:cs typeface="TeXGyreAdventor"/>
            </a:endParaRPr>
          </a:p>
          <a:p>
            <a:pPr marL="155575" indent="-142875" algn="just">
              <a:lnSpc>
                <a:spcPct val="100000"/>
              </a:lnSpc>
              <a:spcBef>
                <a:spcPts val="844"/>
              </a:spcBef>
              <a:buChar char="-"/>
              <a:tabLst>
                <a:tab pos="155575" algn="l"/>
              </a:tabLst>
            </a:pP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Svojstva</a:t>
            </a:r>
            <a:r>
              <a:rPr sz="2000" spc="-229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pneumatika,</a:t>
            </a:r>
            <a:endParaRPr sz="2000" dirty="0">
              <a:latin typeface="TeXGyreAdventor"/>
              <a:cs typeface="TeXGyreAdventor"/>
            </a:endParaRPr>
          </a:p>
          <a:p>
            <a:pPr marL="155575" indent="-142875" algn="just">
              <a:lnSpc>
                <a:spcPct val="100000"/>
              </a:lnSpc>
              <a:spcBef>
                <a:spcPts val="770"/>
              </a:spcBef>
              <a:buChar char="-"/>
              <a:tabLst>
                <a:tab pos="155575" algn="l"/>
              </a:tabLst>
            </a:pP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Karakteristike</a:t>
            </a:r>
            <a:r>
              <a:rPr sz="2000" spc="-17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podloge.</a:t>
            </a:r>
            <a:endParaRPr sz="2000" dirty="0">
              <a:latin typeface="TeXGyreAdventor"/>
              <a:cs typeface="TeXGyreAdventor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180970" y="4143375"/>
            <a:ext cx="3590925" cy="2009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" y="9525"/>
            <a:ext cx="12192000" cy="6858000"/>
            <a:chOff x="9525" y="9525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9525" y="9524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1750"/>
                  </a:lnTo>
                  <a:lnTo>
                    <a:pt x="0" y="6858000"/>
                  </a:lnTo>
                  <a:lnTo>
                    <a:pt x="12192000" y="6858000"/>
                  </a:lnTo>
                  <a:lnTo>
                    <a:pt x="12192000" y="6381750"/>
                  </a:lnTo>
                  <a:lnTo>
                    <a:pt x="11734800" y="6381750"/>
                  </a:lnTo>
                  <a:lnTo>
                    <a:pt x="12192000" y="6381636"/>
                  </a:lnTo>
                  <a:lnTo>
                    <a:pt x="12192000" y="470027"/>
                  </a:lnTo>
                  <a:lnTo>
                    <a:pt x="11709273" y="470027"/>
                  </a:lnTo>
                  <a:lnTo>
                    <a:pt x="11709273" y="1872234"/>
                  </a:lnTo>
                  <a:lnTo>
                    <a:pt x="10968101" y="1982724"/>
                  </a:lnTo>
                  <a:lnTo>
                    <a:pt x="10198100" y="2076450"/>
                  </a:lnTo>
                  <a:lnTo>
                    <a:pt x="9944100" y="2101850"/>
                  </a:lnTo>
                  <a:lnTo>
                    <a:pt x="9431401" y="2147824"/>
                  </a:lnTo>
                  <a:lnTo>
                    <a:pt x="8924925" y="2185924"/>
                  </a:lnTo>
                  <a:lnTo>
                    <a:pt x="8672449" y="2201799"/>
                  </a:lnTo>
                  <a:lnTo>
                    <a:pt x="7923149" y="2238375"/>
                  </a:lnTo>
                  <a:lnTo>
                    <a:pt x="7188200" y="2258949"/>
                  </a:lnTo>
                  <a:lnTo>
                    <a:pt x="6470650" y="2266950"/>
                  </a:lnTo>
                  <a:lnTo>
                    <a:pt x="6003925" y="2265299"/>
                  </a:lnTo>
                  <a:lnTo>
                    <a:pt x="5105400" y="2247900"/>
                  </a:lnTo>
                  <a:lnTo>
                    <a:pt x="4464050" y="2224024"/>
                  </a:lnTo>
                  <a:lnTo>
                    <a:pt x="3662426" y="2181225"/>
                  </a:lnTo>
                  <a:lnTo>
                    <a:pt x="2928874" y="2131949"/>
                  </a:lnTo>
                  <a:lnTo>
                    <a:pt x="2589149" y="2105025"/>
                  </a:lnTo>
                  <a:lnTo>
                    <a:pt x="1976501" y="2047875"/>
                  </a:lnTo>
                  <a:lnTo>
                    <a:pt x="1230312" y="1966849"/>
                  </a:lnTo>
                  <a:lnTo>
                    <a:pt x="860425" y="1922399"/>
                  </a:lnTo>
                  <a:lnTo>
                    <a:pt x="476377" y="1869541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439400" y="28575"/>
              <a:ext cx="704850" cy="11620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48925" y="9525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40485" y="609600"/>
            <a:ext cx="7758431" cy="691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Uzdužna </a:t>
            </a:r>
            <a:r>
              <a:rPr spc="-5" dirty="0"/>
              <a:t>stabilnost</a:t>
            </a:r>
            <a:r>
              <a:rPr spc="215" dirty="0"/>
              <a:t> </a:t>
            </a:r>
            <a:r>
              <a:rPr spc="15" dirty="0"/>
              <a:t>vozila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9162" y="1686257"/>
            <a:ext cx="10366375" cy="1688924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lang="en-US" sz="2000" spc="-5" dirty="0" err="1">
                <a:solidFill>
                  <a:srgbClr val="404040"/>
                </a:solidFill>
                <a:latin typeface="TeXGyreAdventor"/>
                <a:cs typeface="TeXGyreAdventor"/>
              </a:rPr>
              <a:t>Uzdužna</a:t>
            </a:r>
            <a:r>
              <a:rPr lang="en-US" sz="2000" spc="-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15" dirty="0" err="1">
                <a:solidFill>
                  <a:srgbClr val="404040"/>
                </a:solidFill>
                <a:latin typeface="TeXGyreAdventor"/>
                <a:cs typeface="TeXGyreAdventor"/>
              </a:rPr>
              <a:t>stabilnost</a:t>
            </a:r>
            <a:r>
              <a:rPr lang="en-US" sz="2000" spc="-204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10" dirty="0" err="1">
                <a:solidFill>
                  <a:srgbClr val="404040"/>
                </a:solidFill>
                <a:latin typeface="TeXGyreAdventor"/>
                <a:cs typeface="TeXGyreAdventor"/>
              </a:rPr>
              <a:t>podrazumijeva</a:t>
            </a:r>
            <a:r>
              <a:rPr lang="en-US" sz="2000" spc="-23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15" dirty="0" err="1">
                <a:solidFill>
                  <a:srgbClr val="404040"/>
                </a:solidFill>
                <a:latin typeface="TeXGyreAdventor"/>
                <a:cs typeface="TeXGyreAdventor"/>
              </a:rPr>
              <a:t>sposobnost</a:t>
            </a:r>
            <a:r>
              <a:rPr lang="en-US" sz="2000" spc="-204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35" dirty="0" err="1">
                <a:solidFill>
                  <a:srgbClr val="404040"/>
                </a:solidFill>
                <a:latin typeface="TeXGyreAdventor"/>
                <a:cs typeface="TeXGyreAdventor"/>
              </a:rPr>
              <a:t>vozila</a:t>
            </a:r>
            <a:r>
              <a:rPr lang="en-US" sz="2000" spc="-23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-20" dirty="0">
                <a:solidFill>
                  <a:srgbClr val="404040"/>
                </a:solidFill>
                <a:latin typeface="TeXGyreAdventor"/>
                <a:cs typeface="TeXGyreAdventor"/>
              </a:rPr>
              <a:t>da</a:t>
            </a:r>
            <a:r>
              <a:rPr lang="en-US" sz="2000" spc="7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se</a:t>
            </a:r>
            <a:r>
              <a:rPr lang="en-US" sz="2000" dirty="0">
                <a:latin typeface="TeXGyreAdventor"/>
                <a:cs typeface="TeXGyreAdventor"/>
              </a:rPr>
              <a:t> </a:t>
            </a:r>
            <a:r>
              <a:rPr lang="en-US"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ne </a:t>
            </a:r>
            <a:r>
              <a:rPr lang="en-US" sz="2000" spc="10" dirty="0" err="1">
                <a:solidFill>
                  <a:srgbClr val="404040"/>
                </a:solidFill>
                <a:latin typeface="TeXGyreAdventor"/>
                <a:cs typeface="TeXGyreAdventor"/>
              </a:rPr>
              <a:t>prevrne</a:t>
            </a:r>
            <a:r>
              <a:rPr lang="en-US"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5" dirty="0" err="1">
                <a:solidFill>
                  <a:srgbClr val="404040"/>
                </a:solidFill>
                <a:latin typeface="TeXGyreAdventor"/>
                <a:cs typeface="TeXGyreAdventor"/>
              </a:rPr>
              <a:t>oko</a:t>
            </a:r>
            <a:r>
              <a:rPr lang="en-US"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-5" dirty="0" err="1">
                <a:solidFill>
                  <a:srgbClr val="404040"/>
                </a:solidFill>
                <a:latin typeface="TeXGyreAdventor"/>
                <a:cs typeface="TeXGyreAdventor"/>
              </a:rPr>
              <a:t>prednje</a:t>
            </a:r>
            <a:r>
              <a:rPr lang="en-US"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55" dirty="0" err="1">
                <a:solidFill>
                  <a:srgbClr val="404040"/>
                </a:solidFill>
                <a:latin typeface="TeXGyreAdventor"/>
                <a:cs typeface="TeXGyreAdventor"/>
              </a:rPr>
              <a:t>ili</a:t>
            </a:r>
            <a:r>
              <a:rPr lang="en-US" sz="2000" spc="5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-10" dirty="0" err="1">
                <a:solidFill>
                  <a:srgbClr val="404040"/>
                </a:solidFill>
                <a:latin typeface="TeXGyreAdventor"/>
                <a:cs typeface="TeXGyreAdventor"/>
              </a:rPr>
              <a:t>zadnje</a:t>
            </a:r>
            <a:r>
              <a:rPr lang="en-US" sz="2000" spc="-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20" dirty="0" err="1">
                <a:solidFill>
                  <a:srgbClr val="404040"/>
                </a:solidFill>
                <a:latin typeface="TeXGyreAdventor"/>
                <a:cs typeface="TeXGyreAdventor"/>
              </a:rPr>
              <a:t>osovine</a:t>
            </a:r>
            <a:r>
              <a:rPr lang="en-US"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.  </a:t>
            </a:r>
            <a:r>
              <a:rPr lang="en-US" sz="2000" spc="5" dirty="0" err="1">
                <a:solidFill>
                  <a:srgbClr val="404040"/>
                </a:solidFill>
                <a:latin typeface="TeXGyreAdventor"/>
                <a:cs typeface="TeXGyreAdventor"/>
              </a:rPr>
              <a:t>Prevrtanje</a:t>
            </a:r>
            <a:r>
              <a:rPr lang="en-US" sz="2000" spc="-10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5" dirty="0" err="1">
                <a:solidFill>
                  <a:srgbClr val="404040"/>
                </a:solidFill>
                <a:latin typeface="TeXGyreAdventor"/>
                <a:cs typeface="TeXGyreAdventor"/>
              </a:rPr>
              <a:t>oko</a:t>
            </a:r>
            <a:r>
              <a:rPr lang="en-US" sz="2000" spc="-4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-10" dirty="0" err="1">
                <a:solidFill>
                  <a:srgbClr val="404040"/>
                </a:solidFill>
                <a:latin typeface="TeXGyreAdventor"/>
                <a:cs typeface="TeXGyreAdventor"/>
              </a:rPr>
              <a:t>zadnje</a:t>
            </a:r>
            <a:r>
              <a:rPr lang="en-US" sz="2000" spc="5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20" dirty="0" err="1">
                <a:solidFill>
                  <a:srgbClr val="404040"/>
                </a:solidFill>
                <a:latin typeface="TeXGyreAdventor"/>
                <a:cs typeface="TeXGyreAdventor"/>
              </a:rPr>
              <a:t>osovine</a:t>
            </a:r>
            <a:r>
              <a:rPr lang="en-US" sz="2000" spc="-18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-5" dirty="0" err="1">
                <a:solidFill>
                  <a:srgbClr val="404040"/>
                </a:solidFill>
                <a:latin typeface="TeXGyreAdventor"/>
                <a:cs typeface="TeXGyreAdventor"/>
              </a:rPr>
              <a:t>nastaje</a:t>
            </a:r>
            <a:r>
              <a:rPr lang="en-US" sz="2000" spc="-10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30" dirty="0" err="1">
                <a:solidFill>
                  <a:srgbClr val="404040"/>
                </a:solidFill>
                <a:latin typeface="TeXGyreAdventor"/>
                <a:cs typeface="TeXGyreAdventor"/>
              </a:rPr>
              <a:t>ukoliko</a:t>
            </a:r>
            <a:r>
              <a:rPr lang="en-US" sz="2000" spc="-19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se </a:t>
            </a:r>
            <a:r>
              <a:rPr lang="en-US" sz="2000" spc="-5" dirty="0" err="1">
                <a:solidFill>
                  <a:srgbClr val="404040"/>
                </a:solidFill>
                <a:latin typeface="TeXGyreAdventor"/>
                <a:cs typeface="TeXGyreAdventor"/>
              </a:rPr>
              <a:t>prednja</a:t>
            </a:r>
            <a:r>
              <a:rPr lang="en-US"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30" dirty="0" err="1">
                <a:solidFill>
                  <a:srgbClr val="404040"/>
                </a:solidFill>
                <a:latin typeface="TeXGyreAdventor"/>
                <a:cs typeface="TeXGyreAdventor"/>
              </a:rPr>
              <a:t>osovina</a:t>
            </a:r>
            <a:r>
              <a:rPr lang="en-US" sz="2000" spc="3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-5" dirty="0" err="1">
                <a:solidFill>
                  <a:srgbClr val="404040"/>
                </a:solidFill>
                <a:latin typeface="TeXGyreAdventor"/>
                <a:cs typeface="TeXGyreAdventor"/>
              </a:rPr>
              <a:t>potpuno</a:t>
            </a:r>
            <a:r>
              <a:rPr lang="en-US"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-35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5" dirty="0" err="1">
                <a:solidFill>
                  <a:srgbClr val="404040"/>
                </a:solidFill>
                <a:latin typeface="TeXGyreAdventor"/>
                <a:cs typeface="TeXGyreAdventor"/>
              </a:rPr>
              <a:t>rastereti</a:t>
            </a:r>
            <a:r>
              <a:rPr lang="en-US"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.</a:t>
            </a:r>
            <a:endParaRPr lang="sr-Latn-RS" sz="2000" spc="5" dirty="0">
              <a:solidFill>
                <a:srgbClr val="404040"/>
              </a:solidFill>
              <a:latin typeface="TeXGyreAdventor"/>
              <a:cs typeface="TeXGyreAdventor"/>
            </a:endParaRPr>
          </a:p>
          <a:p>
            <a:pPr marL="12700">
              <a:spcBef>
                <a:spcPts val="1170"/>
              </a:spcBef>
            </a:pPr>
            <a:r>
              <a:rPr lang="en-US" sz="2000" spc="5" dirty="0" err="1">
                <a:solidFill>
                  <a:srgbClr val="404040"/>
                </a:solidFill>
                <a:latin typeface="TeXGyreAdventor"/>
                <a:cs typeface="TeXGyreAdventor"/>
              </a:rPr>
              <a:t>Prevrtanje</a:t>
            </a:r>
            <a:r>
              <a:rPr lang="en-US" sz="2000" spc="-9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5" dirty="0" err="1">
                <a:solidFill>
                  <a:srgbClr val="404040"/>
                </a:solidFill>
                <a:latin typeface="TeXGyreAdventor"/>
                <a:cs typeface="TeXGyreAdventor"/>
              </a:rPr>
              <a:t>oko</a:t>
            </a:r>
            <a:r>
              <a:rPr lang="en-US" sz="2000" spc="-3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-5" dirty="0" err="1">
                <a:solidFill>
                  <a:srgbClr val="404040"/>
                </a:solidFill>
                <a:latin typeface="TeXGyreAdventor"/>
                <a:cs typeface="TeXGyreAdventor"/>
              </a:rPr>
              <a:t>prednje</a:t>
            </a:r>
            <a:r>
              <a:rPr lang="en-US" sz="2000" spc="-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30" dirty="0" err="1">
                <a:solidFill>
                  <a:srgbClr val="404040"/>
                </a:solidFill>
                <a:latin typeface="TeXGyreAdventor"/>
                <a:cs typeface="TeXGyreAdventor"/>
              </a:rPr>
              <a:t>osovine</a:t>
            </a:r>
            <a:r>
              <a:rPr lang="en-US" sz="2000" spc="-24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-5" dirty="0" err="1">
                <a:solidFill>
                  <a:srgbClr val="404040"/>
                </a:solidFill>
                <a:latin typeface="TeXGyreAdventor"/>
                <a:cs typeface="TeXGyreAdventor"/>
              </a:rPr>
              <a:t>nastaje</a:t>
            </a:r>
            <a:r>
              <a:rPr lang="en-US" sz="2000" spc="-1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30" dirty="0" err="1">
                <a:solidFill>
                  <a:srgbClr val="404040"/>
                </a:solidFill>
                <a:latin typeface="TeXGyreAdventor"/>
                <a:cs typeface="TeXGyreAdventor"/>
              </a:rPr>
              <a:t>ukoliko</a:t>
            </a:r>
            <a:r>
              <a:rPr lang="en-US" sz="2000" spc="-18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dirty="0">
                <a:solidFill>
                  <a:srgbClr val="404040"/>
                </a:solidFill>
                <a:latin typeface="TeXGyreAdventor"/>
                <a:cs typeface="TeXGyreAdventor"/>
              </a:rPr>
              <a:t>je</a:t>
            </a:r>
            <a:r>
              <a:rPr lang="en-US" sz="2000" spc="-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15" dirty="0" err="1">
                <a:solidFill>
                  <a:srgbClr val="404040"/>
                </a:solidFill>
                <a:latin typeface="TeXGyreAdventor"/>
                <a:cs typeface="TeXGyreAdventor"/>
              </a:rPr>
              <a:t>vozač</a:t>
            </a:r>
            <a:r>
              <a:rPr lang="en-US" sz="2000" spc="-16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10" dirty="0" err="1">
                <a:solidFill>
                  <a:srgbClr val="404040"/>
                </a:solidFill>
                <a:latin typeface="TeXGyreAdventor"/>
                <a:cs typeface="TeXGyreAdventor"/>
              </a:rPr>
              <a:t>primoran</a:t>
            </a:r>
            <a:r>
              <a:rPr lang="en-US" sz="2000" spc="-9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-20" dirty="0">
                <a:solidFill>
                  <a:srgbClr val="404040"/>
                </a:solidFill>
                <a:latin typeface="TeXGyreAdventor"/>
                <a:cs typeface="TeXGyreAdventor"/>
              </a:rPr>
              <a:t>da</a:t>
            </a:r>
            <a:r>
              <a:rPr lang="en-US" sz="200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20" dirty="0" err="1">
                <a:solidFill>
                  <a:srgbClr val="404040"/>
                </a:solidFill>
                <a:latin typeface="TeXGyreAdventor"/>
                <a:cs typeface="TeXGyreAdventor"/>
              </a:rPr>
              <a:t>intezivno</a:t>
            </a:r>
            <a:r>
              <a:rPr lang="en-US"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  </a:t>
            </a:r>
            <a:r>
              <a:rPr lang="en-US" sz="2000" spc="25" dirty="0" err="1">
                <a:solidFill>
                  <a:srgbClr val="404040"/>
                </a:solidFill>
                <a:latin typeface="TeXGyreAdventor"/>
                <a:cs typeface="TeXGyreAdventor"/>
              </a:rPr>
              <a:t>koči</a:t>
            </a:r>
            <a:r>
              <a:rPr lang="en-US" sz="2000" spc="25" dirty="0">
                <a:solidFill>
                  <a:srgbClr val="404040"/>
                </a:solidFill>
                <a:latin typeface="TeXGyreAdventor"/>
                <a:cs typeface="TeXGyreAdventor"/>
              </a:rPr>
              <a:t>.</a:t>
            </a:r>
            <a:endParaRPr lang="en-US" sz="2000" dirty="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endParaRPr lang="en-US" sz="2000" dirty="0">
              <a:latin typeface="TeXGyreAdventor"/>
              <a:cs typeface="TeXGyreAdventor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11950" y="3587750"/>
            <a:ext cx="3990975" cy="2673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49D20FC1-BF7F-478F-9B62-F2A996A26E4D}"/>
              </a:ext>
            </a:extLst>
          </p:cNvPr>
          <p:cNvSpPr/>
          <p:nvPr/>
        </p:nvSpPr>
        <p:spPr>
          <a:xfrm>
            <a:off x="1198034" y="3587750"/>
            <a:ext cx="4267200" cy="2857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725" y="1876425"/>
            <a:ext cx="11277600" cy="4533900"/>
          </a:xfrm>
          <a:custGeom>
            <a:avLst/>
            <a:gdLst/>
            <a:ahLst/>
            <a:cxnLst/>
            <a:rect l="l" t="t" r="r" b="b"/>
            <a:pathLst>
              <a:path w="11277600" h="4533900">
                <a:moveTo>
                  <a:pt x="0" y="0"/>
                </a:moveTo>
                <a:lnTo>
                  <a:pt x="0" y="4533900"/>
                </a:lnTo>
                <a:lnTo>
                  <a:pt x="11277600" y="4533900"/>
                </a:lnTo>
                <a:lnTo>
                  <a:pt x="11277600" y="400050"/>
                </a:lnTo>
                <a:lnTo>
                  <a:pt x="6013450" y="400050"/>
                </a:lnTo>
                <a:lnTo>
                  <a:pt x="5546725" y="398399"/>
                </a:lnTo>
                <a:lnTo>
                  <a:pt x="4648200" y="381000"/>
                </a:lnTo>
                <a:lnTo>
                  <a:pt x="4006850" y="357124"/>
                </a:lnTo>
                <a:lnTo>
                  <a:pt x="3205226" y="314325"/>
                </a:lnTo>
                <a:lnTo>
                  <a:pt x="2471674" y="265049"/>
                </a:lnTo>
                <a:lnTo>
                  <a:pt x="2131949" y="238125"/>
                </a:lnTo>
                <a:lnTo>
                  <a:pt x="1519301" y="180975"/>
                </a:lnTo>
                <a:lnTo>
                  <a:pt x="773112" y="99949"/>
                </a:lnTo>
                <a:lnTo>
                  <a:pt x="403225" y="55499"/>
                </a:lnTo>
                <a:lnTo>
                  <a:pt x="0" y="0"/>
                </a:lnTo>
                <a:close/>
              </a:path>
              <a:path w="11277600" h="4533900">
                <a:moveTo>
                  <a:pt x="11277600" y="1524"/>
                </a:moveTo>
                <a:lnTo>
                  <a:pt x="10510901" y="115824"/>
                </a:lnTo>
                <a:lnTo>
                  <a:pt x="9740900" y="209550"/>
                </a:lnTo>
                <a:lnTo>
                  <a:pt x="9486900" y="234950"/>
                </a:lnTo>
                <a:lnTo>
                  <a:pt x="8974201" y="280924"/>
                </a:lnTo>
                <a:lnTo>
                  <a:pt x="8467725" y="319024"/>
                </a:lnTo>
                <a:lnTo>
                  <a:pt x="8215249" y="334899"/>
                </a:lnTo>
                <a:lnTo>
                  <a:pt x="7465949" y="371475"/>
                </a:lnTo>
                <a:lnTo>
                  <a:pt x="6731000" y="392049"/>
                </a:lnTo>
                <a:lnTo>
                  <a:pt x="6013450" y="400050"/>
                </a:lnTo>
                <a:lnTo>
                  <a:pt x="11277600" y="400050"/>
                </a:lnTo>
                <a:lnTo>
                  <a:pt x="11277600" y="1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25" y="6391275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525" y="9525"/>
            <a:ext cx="12192000" cy="6381750"/>
            <a:chOff x="9525" y="9525"/>
            <a:chExt cx="12192000" cy="6381750"/>
          </a:xfrm>
        </p:grpSpPr>
        <p:sp>
          <p:nvSpPr>
            <p:cNvPr id="5" name="object 5"/>
            <p:cNvSpPr/>
            <p:nvPr/>
          </p:nvSpPr>
          <p:spPr>
            <a:xfrm>
              <a:off x="9525" y="9524"/>
              <a:ext cx="12192000" cy="6381750"/>
            </a:xfrm>
            <a:custGeom>
              <a:avLst/>
              <a:gdLst/>
              <a:ahLst/>
              <a:cxnLst/>
              <a:rect l="l" t="t" r="r" b="b"/>
              <a:pathLst>
                <a:path w="12192000" h="6381750">
                  <a:moveTo>
                    <a:pt x="12192000" y="470027"/>
                  </a:moveTo>
                  <a:lnTo>
                    <a:pt x="11709273" y="470027"/>
                  </a:lnTo>
                  <a:lnTo>
                    <a:pt x="11709273" y="6381636"/>
                  </a:lnTo>
                  <a:lnTo>
                    <a:pt x="12192000" y="6381636"/>
                  </a:lnTo>
                  <a:lnTo>
                    <a:pt x="12192000" y="470027"/>
                  </a:lnTo>
                  <a:close/>
                </a:path>
                <a:path w="12192000" h="638175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1750"/>
                  </a:lnTo>
                  <a:lnTo>
                    <a:pt x="476377" y="638175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39400" y="28575"/>
              <a:ext cx="704850" cy="11620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448925" y="9525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87813" y="422901"/>
            <a:ext cx="10552873" cy="43484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7475" algn="just">
              <a:lnSpc>
                <a:spcPct val="128800"/>
              </a:lnSpc>
              <a:spcBef>
                <a:spcPts val="95"/>
              </a:spcBef>
            </a:pPr>
            <a:r>
              <a:rPr sz="2000" spc="30" dirty="0">
                <a:solidFill>
                  <a:srgbClr val="404040"/>
                </a:solidFill>
                <a:latin typeface="TeXGyreAdventor"/>
                <a:cs typeface="TeXGyreAdventor"/>
              </a:rPr>
              <a:t>Kada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se </a:t>
            </a:r>
            <a:r>
              <a:rPr sz="2000" spc="35" dirty="0">
                <a:solidFill>
                  <a:srgbClr val="404040"/>
                </a:solidFill>
                <a:latin typeface="TeXGyreAdventor"/>
                <a:cs typeface="TeXGyreAdventor"/>
              </a:rPr>
              <a:t>vozilo 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nalazi </a:t>
            </a:r>
            <a:r>
              <a:rPr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na 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podlozi pod </a:t>
            </a:r>
            <a:r>
              <a:rPr sz="2000" spc="30" dirty="0">
                <a:solidFill>
                  <a:srgbClr val="404040"/>
                </a:solidFill>
                <a:latin typeface="TeXGyreAdventor"/>
                <a:cs typeface="TeXGyreAdventor"/>
              </a:rPr>
              <a:t>uzdužnim  </a:t>
            </a:r>
            <a:r>
              <a:rPr sz="2000" spc="25" dirty="0">
                <a:solidFill>
                  <a:srgbClr val="404040"/>
                </a:solidFill>
                <a:latin typeface="TeXGyreAdventor"/>
                <a:cs typeface="TeXGyreAdventor"/>
              </a:rPr>
              <a:t>nagibom,</a:t>
            </a:r>
            <a:r>
              <a:rPr sz="2000" spc="-19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od</a:t>
            </a:r>
            <a:r>
              <a:rPr sz="2000" spc="-8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25" dirty="0">
                <a:solidFill>
                  <a:srgbClr val="404040"/>
                </a:solidFill>
                <a:latin typeface="TeXGyreAdventor"/>
                <a:cs typeface="TeXGyreAdventor"/>
              </a:rPr>
              <a:t>interesa</a:t>
            </a:r>
            <a:r>
              <a:rPr sz="2000" spc="-14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je</a:t>
            </a:r>
            <a:r>
              <a:rPr sz="2000" spc="-8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izvršiti</a:t>
            </a:r>
            <a:r>
              <a:rPr sz="2000" spc="-14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razlaganje</a:t>
            </a:r>
            <a:r>
              <a:rPr sz="2000" spc="-16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30" dirty="0">
                <a:solidFill>
                  <a:srgbClr val="404040"/>
                </a:solidFill>
                <a:latin typeface="TeXGyreAdventor"/>
                <a:cs typeface="TeXGyreAdventor"/>
              </a:rPr>
              <a:t>sile,</a:t>
            </a:r>
            <a:r>
              <a:rPr sz="2000" spc="-19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30" dirty="0">
                <a:solidFill>
                  <a:srgbClr val="404040"/>
                </a:solidFill>
                <a:latin typeface="TeXGyreAdventor"/>
                <a:cs typeface="TeXGyreAdventor"/>
              </a:rPr>
              <a:t>tezine  </a:t>
            </a:r>
            <a:r>
              <a:rPr sz="2000" spc="35" dirty="0">
                <a:solidFill>
                  <a:srgbClr val="404040"/>
                </a:solidFill>
                <a:latin typeface="TeXGyreAdventor"/>
                <a:cs typeface="TeXGyreAdventor"/>
              </a:rPr>
              <a:t>vozila 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G </a:t>
            </a:r>
            <a:r>
              <a:rPr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na komponente u </a:t>
            </a:r>
            <a:r>
              <a:rPr sz="2000" spc="35" dirty="0">
                <a:solidFill>
                  <a:srgbClr val="404040"/>
                </a:solidFill>
                <a:latin typeface="TeXGyreAdventor"/>
                <a:cs typeface="TeXGyreAdventor"/>
              </a:rPr>
              <a:t>pravcu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upravnom </a:t>
            </a:r>
            <a:r>
              <a:rPr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na  </a:t>
            </a:r>
            <a:r>
              <a:rPr sz="2000" spc="25" dirty="0">
                <a:solidFill>
                  <a:srgbClr val="404040"/>
                </a:solidFill>
                <a:latin typeface="TeXGyreAdventor"/>
                <a:cs typeface="TeXGyreAdventor"/>
              </a:rPr>
              <a:t>podlogu</a:t>
            </a:r>
            <a:r>
              <a:rPr sz="2000" spc="-18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i</a:t>
            </a:r>
            <a:r>
              <a:rPr sz="2000" spc="-7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25" dirty="0">
                <a:solidFill>
                  <a:srgbClr val="404040"/>
                </a:solidFill>
                <a:latin typeface="TeXGyreAdventor"/>
                <a:cs typeface="TeXGyreAdventor"/>
              </a:rPr>
              <a:t>paralelno</a:t>
            </a:r>
            <a:r>
              <a:rPr sz="2000" spc="-18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sa</a:t>
            </a:r>
            <a:r>
              <a:rPr sz="2000" spc="-7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25" dirty="0" err="1">
                <a:solidFill>
                  <a:srgbClr val="404040"/>
                </a:solidFill>
                <a:latin typeface="TeXGyreAdventor"/>
                <a:cs typeface="TeXGyreAdventor"/>
              </a:rPr>
              <a:t>podlogom</a:t>
            </a:r>
            <a:r>
              <a:rPr sz="2000" spc="25" dirty="0">
                <a:solidFill>
                  <a:srgbClr val="404040"/>
                </a:solidFill>
                <a:latin typeface="TeXGyreAdventor"/>
                <a:cs typeface="TeXGyreAdventor"/>
              </a:rPr>
              <a:t>.</a:t>
            </a:r>
            <a:endParaRPr lang="sr-Cyrl-RS" sz="2000" spc="25" dirty="0">
              <a:solidFill>
                <a:srgbClr val="404040"/>
              </a:solidFill>
              <a:latin typeface="TeXGyreAdventor"/>
              <a:cs typeface="TeXGyreAdventor"/>
            </a:endParaRPr>
          </a:p>
          <a:p>
            <a:pPr marL="12700" marR="117475" algn="just">
              <a:lnSpc>
                <a:spcPct val="128800"/>
              </a:lnSpc>
              <a:spcBef>
                <a:spcPts val="95"/>
              </a:spcBef>
            </a:pPr>
            <a:endParaRPr sz="2000" dirty="0">
              <a:latin typeface="TeXGyreAdventor"/>
              <a:cs typeface="TeXGyreAdventor"/>
            </a:endParaRPr>
          </a:p>
          <a:p>
            <a:pPr marL="12700" algn="just">
              <a:lnSpc>
                <a:spcPct val="100000"/>
              </a:lnSpc>
              <a:spcBef>
                <a:spcPts val="590"/>
              </a:spcBef>
            </a:pP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Mogućnost</a:t>
            </a:r>
            <a:r>
              <a:rPr sz="2000" spc="-16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prevrtanja</a:t>
            </a:r>
            <a:r>
              <a:rPr sz="2000" spc="-7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savremenih</a:t>
            </a:r>
            <a:r>
              <a:rPr sz="2000" spc="-17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35" dirty="0">
                <a:solidFill>
                  <a:srgbClr val="404040"/>
                </a:solidFill>
                <a:latin typeface="TeXGyreAdventor"/>
                <a:cs typeface="TeXGyreAdventor"/>
              </a:rPr>
              <a:t>vozila</a:t>
            </a:r>
            <a:r>
              <a:rPr sz="2000" spc="-2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0" dirty="0" err="1">
                <a:solidFill>
                  <a:srgbClr val="404040"/>
                </a:solidFill>
                <a:latin typeface="TeXGyreAdventor"/>
                <a:cs typeface="TeXGyreAdventor"/>
              </a:rPr>
              <a:t>sa</a:t>
            </a:r>
            <a:r>
              <a:rPr sz="2000" spc="-8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35" dirty="0" err="1">
                <a:solidFill>
                  <a:srgbClr val="404040"/>
                </a:solidFill>
                <a:latin typeface="TeXGyreAdventor"/>
                <a:cs typeface="TeXGyreAdventor"/>
              </a:rPr>
              <a:t>niskim</a:t>
            </a:r>
            <a:r>
              <a:rPr lang="sr-Cyrl-RS" sz="2000" dirty="0">
                <a:latin typeface="TeXGyreAdventor"/>
                <a:cs typeface="TeXGyreAdventor"/>
              </a:rPr>
              <a:t> </a:t>
            </a:r>
            <a:r>
              <a:rPr sz="2000" spc="30" dirty="0" err="1">
                <a:solidFill>
                  <a:srgbClr val="404040"/>
                </a:solidFill>
                <a:latin typeface="TeXGyreAdventor"/>
                <a:cs typeface="TeXGyreAdventor"/>
              </a:rPr>
              <a:t>težištem</a:t>
            </a:r>
            <a:r>
              <a:rPr sz="2000" spc="-2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je</a:t>
            </a:r>
            <a:r>
              <a:rPr sz="2000" spc="-9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60" dirty="0">
                <a:solidFill>
                  <a:srgbClr val="404040"/>
                </a:solidFill>
                <a:latin typeface="TeXGyreAdventor"/>
                <a:cs typeface="TeXGyreAdventor"/>
              </a:rPr>
              <a:t>vrlo</a:t>
            </a:r>
            <a:r>
              <a:rPr sz="2000" spc="-18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30" dirty="0">
                <a:solidFill>
                  <a:srgbClr val="404040"/>
                </a:solidFill>
                <a:latin typeface="TeXGyreAdventor"/>
                <a:cs typeface="TeXGyreAdventor"/>
              </a:rPr>
              <a:t>malo</a:t>
            </a:r>
            <a:r>
              <a:rPr sz="2000" spc="-18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vjerovatna.</a:t>
            </a:r>
            <a:endParaRPr sz="2000" dirty="0">
              <a:latin typeface="TeXGyreAdventor"/>
              <a:cs typeface="TeXGyreAdventor"/>
            </a:endParaRPr>
          </a:p>
          <a:p>
            <a:pPr marL="12700" marR="5080" algn="just">
              <a:lnSpc>
                <a:spcPct val="128800"/>
              </a:lnSpc>
            </a:pPr>
            <a:r>
              <a:rPr sz="2000" spc="35" dirty="0">
                <a:solidFill>
                  <a:srgbClr val="404040"/>
                </a:solidFill>
                <a:latin typeface="TeXGyreAdventor"/>
                <a:cs typeface="TeXGyreAdventor"/>
              </a:rPr>
              <a:t>Realna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mogućnost </a:t>
            </a:r>
            <a:r>
              <a:rPr sz="2000" spc="25" dirty="0">
                <a:solidFill>
                  <a:srgbClr val="404040"/>
                </a:solidFill>
                <a:latin typeface="TeXGyreAdventor"/>
                <a:cs typeface="TeXGyreAdventor"/>
              </a:rPr>
              <a:t>gubljenja 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uzdužne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stabilnosti  </a:t>
            </a:r>
            <a:r>
              <a:rPr sz="2000" spc="40" dirty="0">
                <a:solidFill>
                  <a:srgbClr val="404040"/>
                </a:solidFill>
                <a:latin typeface="TeXGyreAdventor"/>
                <a:cs typeface="TeXGyreAdventor"/>
              </a:rPr>
              <a:t>javlja</a:t>
            </a:r>
            <a:r>
              <a:rPr sz="2000" spc="-8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se</a:t>
            </a:r>
            <a:r>
              <a:rPr sz="2000" spc="-17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u</a:t>
            </a:r>
            <a:r>
              <a:rPr sz="2000" spc="-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35" dirty="0">
                <a:solidFill>
                  <a:srgbClr val="404040"/>
                </a:solidFill>
                <a:latin typeface="TeXGyreAdventor"/>
                <a:cs typeface="TeXGyreAdventor"/>
              </a:rPr>
              <a:t>smislu</a:t>
            </a:r>
            <a:r>
              <a:rPr sz="2000" spc="-10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proklizavanja</a:t>
            </a:r>
            <a:r>
              <a:rPr sz="2000" spc="-7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pogonskih</a:t>
            </a:r>
            <a:r>
              <a:rPr sz="2000" spc="-17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točkova</a:t>
            </a:r>
            <a:r>
              <a:rPr sz="2000" spc="-8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na  </a:t>
            </a:r>
            <a:r>
              <a:rPr sz="2000" spc="30" dirty="0">
                <a:solidFill>
                  <a:srgbClr val="404040"/>
                </a:solidFill>
                <a:latin typeface="TeXGyreAdventor"/>
                <a:cs typeface="TeXGyreAdventor"/>
              </a:rPr>
              <a:t>oštrim</a:t>
            </a:r>
            <a:r>
              <a:rPr sz="2000" spc="-14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usponima</a:t>
            </a:r>
            <a:r>
              <a:rPr sz="2000" spc="-8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kada</a:t>
            </a:r>
            <a:r>
              <a:rPr sz="2000" spc="-15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vrijednost</a:t>
            </a:r>
            <a:r>
              <a:rPr sz="2000" spc="-15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5" dirty="0" err="1">
                <a:solidFill>
                  <a:srgbClr val="404040"/>
                </a:solidFill>
                <a:latin typeface="TeXGyreAdventor"/>
                <a:cs typeface="TeXGyreAdventor"/>
              </a:rPr>
              <a:t>otpora</a:t>
            </a:r>
            <a:r>
              <a:rPr sz="2000" spc="-15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20" dirty="0" err="1">
                <a:solidFill>
                  <a:srgbClr val="404040"/>
                </a:solidFill>
                <a:latin typeface="TeXGyreAdventor"/>
                <a:cs typeface="TeXGyreAdventor"/>
              </a:rPr>
              <a:t>pređe</a:t>
            </a:r>
            <a:r>
              <a:rPr lang="sr-Cyrl-RS" sz="2000" dirty="0">
                <a:latin typeface="TeXGyreAdventor"/>
                <a:cs typeface="TeXGyreAdventor"/>
              </a:rPr>
              <a:t> </a:t>
            </a:r>
            <a:r>
              <a:rPr sz="2000" spc="15" dirty="0" err="1">
                <a:solidFill>
                  <a:srgbClr val="404040"/>
                </a:solidFill>
                <a:latin typeface="TeXGyreAdventor"/>
                <a:cs typeface="TeXGyreAdventor"/>
              </a:rPr>
              <a:t>vrijednost</a:t>
            </a:r>
            <a:r>
              <a:rPr sz="2000" spc="-15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40" dirty="0">
                <a:solidFill>
                  <a:srgbClr val="404040"/>
                </a:solidFill>
                <a:latin typeface="TeXGyreAdventor"/>
                <a:cs typeface="TeXGyreAdventor"/>
              </a:rPr>
              <a:t>sile</a:t>
            </a:r>
            <a:r>
              <a:rPr sz="2000" spc="-17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prianjanja</a:t>
            </a:r>
            <a:r>
              <a:rPr sz="2000" spc="-8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na</a:t>
            </a:r>
            <a:r>
              <a:rPr sz="2000" spc="-16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pogonskoj</a:t>
            </a:r>
            <a:r>
              <a:rPr sz="2000" spc="-15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5" dirty="0" err="1">
                <a:solidFill>
                  <a:srgbClr val="404040"/>
                </a:solidFill>
                <a:latin typeface="TeXGyreAdventor"/>
                <a:cs typeface="TeXGyreAdventor"/>
              </a:rPr>
              <a:t>osovini</a:t>
            </a:r>
            <a:r>
              <a:rPr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.</a:t>
            </a:r>
            <a:endParaRPr lang="sr-Latn-RS" sz="2000" spc="15" dirty="0">
              <a:solidFill>
                <a:srgbClr val="404040"/>
              </a:solidFill>
              <a:latin typeface="TeXGyreAdventor"/>
              <a:cs typeface="TeXGyreAdventor"/>
            </a:endParaRPr>
          </a:p>
          <a:p>
            <a:pPr marL="12700" marR="5080" algn="just">
              <a:lnSpc>
                <a:spcPct val="128800"/>
              </a:lnSpc>
            </a:pPr>
            <a:endParaRPr lang="sr-Latn-RS" sz="2000" spc="15" dirty="0">
              <a:solidFill>
                <a:srgbClr val="404040"/>
              </a:solidFill>
              <a:latin typeface="TeXGyreAdventor"/>
              <a:cs typeface="TeXGyreAdventor"/>
            </a:endParaRPr>
          </a:p>
          <a:p>
            <a:pPr marL="12700" marR="5080" algn="just">
              <a:lnSpc>
                <a:spcPct val="128800"/>
              </a:lnSpc>
            </a:pPr>
            <a:r>
              <a:rPr lang="en-US" sz="2000" spc="10" dirty="0" err="1">
                <a:solidFill>
                  <a:srgbClr val="404040"/>
                </a:solidFill>
                <a:latin typeface="TeXGyreAdventor"/>
                <a:cs typeface="TeXGyreAdventor"/>
              </a:rPr>
              <a:t>Određivanje</a:t>
            </a:r>
            <a:r>
              <a:rPr lang="en-US"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dirty="0" err="1">
                <a:solidFill>
                  <a:srgbClr val="404040"/>
                </a:solidFill>
                <a:latin typeface="TeXGyreAdventor"/>
                <a:cs typeface="TeXGyreAdventor"/>
              </a:rPr>
              <a:t>pokazatelja</a:t>
            </a:r>
            <a:r>
              <a:rPr lang="en-US" sz="200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dirty="0" err="1">
                <a:solidFill>
                  <a:srgbClr val="404040"/>
                </a:solidFill>
                <a:latin typeface="TeXGyreAdventor"/>
                <a:cs typeface="TeXGyreAdventor"/>
              </a:rPr>
              <a:t>uzdužne</a:t>
            </a:r>
            <a:r>
              <a:rPr lang="en-US" sz="200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15" dirty="0" err="1">
                <a:solidFill>
                  <a:srgbClr val="404040"/>
                </a:solidFill>
                <a:latin typeface="TeXGyreAdventor"/>
                <a:cs typeface="TeXGyreAdventor"/>
              </a:rPr>
              <a:t>stabilnosti</a:t>
            </a:r>
            <a:r>
              <a:rPr lang="en-US"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30" dirty="0" err="1">
                <a:solidFill>
                  <a:srgbClr val="404040"/>
                </a:solidFill>
                <a:latin typeface="TeXGyreAdventor"/>
                <a:cs typeface="TeXGyreAdventor"/>
              </a:rPr>
              <a:t>svodi</a:t>
            </a:r>
            <a:r>
              <a:rPr lang="en-US" sz="2000" spc="3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se  </a:t>
            </a:r>
            <a:r>
              <a:rPr lang="en-US" sz="2000" spc="10" dirty="0" err="1">
                <a:solidFill>
                  <a:srgbClr val="404040"/>
                </a:solidFill>
                <a:latin typeface="TeXGyreAdventor"/>
                <a:cs typeface="TeXGyreAdventor"/>
              </a:rPr>
              <a:t>na</a:t>
            </a:r>
            <a:r>
              <a:rPr lang="en-US"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10" dirty="0" err="1">
                <a:solidFill>
                  <a:srgbClr val="404040"/>
                </a:solidFill>
                <a:latin typeface="TeXGyreAdventor"/>
                <a:cs typeface="TeXGyreAdventor"/>
              </a:rPr>
              <a:t>određivanje</a:t>
            </a:r>
            <a:r>
              <a:rPr lang="en-US"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10" dirty="0" err="1">
                <a:solidFill>
                  <a:srgbClr val="404040"/>
                </a:solidFill>
                <a:latin typeface="TeXGyreAdventor"/>
                <a:cs typeface="TeXGyreAdventor"/>
              </a:rPr>
              <a:t>onog</a:t>
            </a:r>
            <a:r>
              <a:rPr lang="en-US"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20" dirty="0" err="1">
                <a:solidFill>
                  <a:srgbClr val="404040"/>
                </a:solidFill>
                <a:latin typeface="TeXGyreAdventor"/>
                <a:cs typeface="TeXGyreAdventor"/>
              </a:rPr>
              <a:t>kritičnog</a:t>
            </a:r>
            <a:r>
              <a:rPr lang="en-US"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25" dirty="0" err="1">
                <a:solidFill>
                  <a:srgbClr val="404040"/>
                </a:solidFill>
                <a:latin typeface="TeXGyreAdventor"/>
                <a:cs typeface="TeXGyreAdventor"/>
              </a:rPr>
              <a:t>ugla</a:t>
            </a:r>
            <a:r>
              <a:rPr lang="en-US" sz="2000" spc="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5" dirty="0" err="1">
                <a:solidFill>
                  <a:srgbClr val="404040"/>
                </a:solidFill>
                <a:latin typeface="TeXGyreAdventor"/>
                <a:cs typeface="TeXGyreAdventor"/>
              </a:rPr>
              <a:t>nagiba</a:t>
            </a:r>
            <a:r>
              <a:rPr lang="en-US"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puta </a:t>
            </a:r>
            <a:r>
              <a:rPr lang="en-US" sz="2000" dirty="0" err="1">
                <a:solidFill>
                  <a:srgbClr val="404040"/>
                </a:solidFill>
                <a:latin typeface="TeXGyreAdventor"/>
                <a:cs typeface="TeXGyreAdventor"/>
              </a:rPr>
              <a:t>kod</a:t>
            </a:r>
            <a:r>
              <a:rPr lang="en-US" sz="2000" dirty="0">
                <a:solidFill>
                  <a:srgbClr val="404040"/>
                </a:solidFill>
                <a:latin typeface="TeXGyreAdventor"/>
                <a:cs typeface="TeXGyreAdventor"/>
              </a:rPr>
              <a:t>  </a:t>
            </a:r>
            <a:r>
              <a:rPr lang="en-US" sz="2000" dirty="0" err="1">
                <a:solidFill>
                  <a:srgbClr val="404040"/>
                </a:solidFill>
                <a:latin typeface="TeXGyreAdventor"/>
                <a:cs typeface="TeXGyreAdventor"/>
              </a:rPr>
              <a:t>koga</a:t>
            </a:r>
            <a:r>
              <a:rPr lang="en-US" sz="2000" spc="-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25" dirty="0" err="1">
                <a:solidFill>
                  <a:srgbClr val="404040"/>
                </a:solidFill>
                <a:latin typeface="TeXGyreAdventor"/>
                <a:cs typeface="TeXGyreAdventor"/>
              </a:rPr>
              <a:t>može</a:t>
            </a:r>
            <a:r>
              <a:rPr lang="en-US" sz="2000" spc="-18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dirty="0" err="1">
                <a:solidFill>
                  <a:srgbClr val="404040"/>
                </a:solidFill>
                <a:latin typeface="TeXGyreAdventor"/>
                <a:cs typeface="TeXGyreAdventor"/>
              </a:rPr>
              <a:t>doći</a:t>
            </a:r>
            <a:r>
              <a:rPr lang="en-US" sz="2000" spc="3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-20" dirty="0">
                <a:solidFill>
                  <a:srgbClr val="404040"/>
                </a:solidFill>
                <a:latin typeface="TeXGyreAdventor"/>
                <a:cs typeface="TeXGyreAdventor"/>
              </a:rPr>
              <a:t>do</a:t>
            </a:r>
            <a:r>
              <a:rPr lang="en-US" sz="2000" spc="-4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15" dirty="0" err="1">
                <a:solidFill>
                  <a:srgbClr val="404040"/>
                </a:solidFill>
                <a:latin typeface="TeXGyreAdventor"/>
                <a:cs typeface="TeXGyreAdventor"/>
              </a:rPr>
              <a:t>proklizavanja</a:t>
            </a:r>
            <a:r>
              <a:rPr lang="en-US" sz="2000" spc="-24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15" dirty="0" err="1">
                <a:solidFill>
                  <a:srgbClr val="404040"/>
                </a:solidFill>
                <a:latin typeface="TeXGyreAdventor"/>
                <a:cs typeface="TeXGyreAdventor"/>
              </a:rPr>
              <a:t>pogonskih</a:t>
            </a:r>
            <a:r>
              <a:rPr lang="en-US" sz="2000" spc="-18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15" dirty="0" err="1">
                <a:solidFill>
                  <a:srgbClr val="404040"/>
                </a:solidFill>
                <a:latin typeface="TeXGyreAdventor"/>
                <a:cs typeface="TeXGyreAdventor"/>
              </a:rPr>
              <a:t>točkova</a:t>
            </a:r>
            <a:r>
              <a:rPr lang="en-US"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.  </a:t>
            </a:r>
            <a:r>
              <a:rPr lang="en-US" sz="2000" spc="20" dirty="0" err="1">
                <a:solidFill>
                  <a:srgbClr val="404040"/>
                </a:solidFill>
                <a:latin typeface="TeXGyreAdventor"/>
                <a:cs typeface="TeXGyreAdventor"/>
              </a:rPr>
              <a:t>Savremena</a:t>
            </a:r>
            <a:r>
              <a:rPr lang="en-US"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35" dirty="0" err="1">
                <a:solidFill>
                  <a:srgbClr val="404040"/>
                </a:solidFill>
                <a:latin typeface="TeXGyreAdventor"/>
                <a:cs typeface="TeXGyreAdventor"/>
              </a:rPr>
              <a:t>vozila</a:t>
            </a:r>
            <a:r>
              <a:rPr lang="en-US" sz="2000" spc="3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5" dirty="0" err="1">
                <a:solidFill>
                  <a:srgbClr val="404040"/>
                </a:solidFill>
                <a:latin typeface="TeXGyreAdventor"/>
                <a:cs typeface="TeXGyreAdventor"/>
              </a:rPr>
              <a:t>koja</a:t>
            </a:r>
            <a:r>
              <a:rPr lang="en-US"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35" dirty="0" err="1">
                <a:solidFill>
                  <a:srgbClr val="404040"/>
                </a:solidFill>
                <a:latin typeface="TeXGyreAdventor"/>
                <a:cs typeface="TeXGyreAdventor"/>
              </a:rPr>
              <a:t>imaju</a:t>
            </a:r>
            <a:r>
              <a:rPr lang="en-US" sz="2000" spc="3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25" dirty="0" err="1">
                <a:solidFill>
                  <a:srgbClr val="404040"/>
                </a:solidFill>
                <a:latin typeface="TeXGyreAdventor"/>
                <a:cs typeface="TeXGyreAdventor"/>
              </a:rPr>
              <a:t>točkove</a:t>
            </a:r>
            <a:r>
              <a:rPr lang="en-US" sz="2000" spc="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25" dirty="0" err="1">
                <a:solidFill>
                  <a:srgbClr val="404040"/>
                </a:solidFill>
                <a:latin typeface="TeXGyreAdventor"/>
                <a:cs typeface="TeXGyreAdventor"/>
              </a:rPr>
              <a:t>sa</a:t>
            </a:r>
            <a:r>
              <a:rPr lang="en-US" sz="2000" spc="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15" dirty="0" err="1">
                <a:solidFill>
                  <a:srgbClr val="404040"/>
                </a:solidFill>
                <a:latin typeface="TeXGyreAdventor"/>
                <a:cs typeface="TeXGyreAdventor"/>
              </a:rPr>
              <a:t>radijalnim</a:t>
            </a:r>
            <a:r>
              <a:rPr lang="en-US"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  </a:t>
            </a:r>
            <a:r>
              <a:rPr lang="en-US" sz="2000" spc="15" dirty="0" err="1">
                <a:solidFill>
                  <a:srgbClr val="404040"/>
                </a:solidFill>
                <a:latin typeface="TeXGyreAdventor"/>
                <a:cs typeface="TeXGyreAdventor"/>
              </a:rPr>
              <a:t>pneumaticima</a:t>
            </a:r>
            <a:r>
              <a:rPr lang="en-US"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dirty="0" err="1">
                <a:solidFill>
                  <a:srgbClr val="404040"/>
                </a:solidFill>
                <a:latin typeface="TeXGyreAdventor"/>
                <a:cs typeface="TeXGyreAdventor"/>
              </a:rPr>
              <a:t>i</a:t>
            </a:r>
            <a:r>
              <a:rPr lang="en-US" sz="200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20" dirty="0" err="1">
                <a:solidFill>
                  <a:srgbClr val="404040"/>
                </a:solidFill>
                <a:latin typeface="TeXGyreAdventor"/>
                <a:cs typeface="TeXGyreAdventor"/>
              </a:rPr>
              <a:t>sa</a:t>
            </a:r>
            <a:r>
              <a:rPr lang="en-US"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25" dirty="0" err="1">
                <a:solidFill>
                  <a:srgbClr val="404040"/>
                </a:solidFill>
                <a:latin typeface="TeXGyreAdventor"/>
                <a:cs typeface="TeXGyreAdventor"/>
              </a:rPr>
              <a:t>mekim</a:t>
            </a:r>
            <a:r>
              <a:rPr lang="en-US" sz="2000" spc="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20" dirty="0" err="1">
                <a:solidFill>
                  <a:srgbClr val="404040"/>
                </a:solidFill>
                <a:latin typeface="TeXGyreAdventor"/>
                <a:cs typeface="TeXGyreAdventor"/>
              </a:rPr>
              <a:t>bokovima</a:t>
            </a:r>
            <a:r>
              <a:rPr lang="en-US"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30" dirty="0" err="1">
                <a:solidFill>
                  <a:srgbClr val="404040"/>
                </a:solidFill>
                <a:latin typeface="TeXGyreAdventor"/>
                <a:cs typeface="TeXGyreAdventor"/>
              </a:rPr>
              <a:t>imaju</a:t>
            </a:r>
            <a:r>
              <a:rPr lang="en-US" sz="2000" spc="30" dirty="0">
                <a:solidFill>
                  <a:srgbClr val="404040"/>
                </a:solidFill>
                <a:latin typeface="TeXGyreAdventor"/>
                <a:cs typeface="TeXGyreAdventor"/>
              </a:rPr>
              <a:t>  </a:t>
            </a:r>
            <a:r>
              <a:rPr lang="en-US" sz="2000" spc="15" dirty="0" err="1">
                <a:solidFill>
                  <a:srgbClr val="404040"/>
                </a:solidFill>
                <a:latin typeface="TeXGyreAdventor"/>
                <a:cs typeface="TeXGyreAdventor"/>
              </a:rPr>
              <a:t>sposobnost</a:t>
            </a:r>
            <a:r>
              <a:rPr lang="en-US" sz="2000" spc="-38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sr-Latn-RS" sz="2000" spc="-385" dirty="0">
                <a:solidFill>
                  <a:srgbClr val="404040"/>
                </a:solidFill>
                <a:latin typeface="TeXGyreAdventor"/>
                <a:cs typeface="TeXGyreAdventor"/>
              </a:rPr>
              <a:t>    </a:t>
            </a:r>
            <a:r>
              <a:rPr lang="en-US" sz="2000" dirty="0" err="1">
                <a:solidFill>
                  <a:srgbClr val="404040"/>
                </a:solidFill>
                <a:latin typeface="TeXGyreAdventor"/>
                <a:cs typeface="TeXGyreAdventor"/>
              </a:rPr>
              <a:t>održavanja</a:t>
            </a:r>
            <a:r>
              <a:rPr lang="en-US" sz="200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10" dirty="0" err="1">
                <a:solidFill>
                  <a:srgbClr val="404040"/>
                </a:solidFill>
                <a:latin typeface="TeXGyreAdventor"/>
                <a:cs typeface="TeXGyreAdventor"/>
              </a:rPr>
              <a:t>pravca</a:t>
            </a:r>
            <a:r>
              <a:rPr lang="en-US"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20" dirty="0" err="1">
                <a:solidFill>
                  <a:srgbClr val="404040"/>
                </a:solidFill>
                <a:latin typeface="TeXGyreAdventor"/>
                <a:cs typeface="TeXGyreAdventor"/>
              </a:rPr>
              <a:t>vožnje</a:t>
            </a:r>
            <a:r>
              <a:rPr lang="en-US"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.</a:t>
            </a:r>
            <a:endParaRPr lang="en-US" sz="2000" dirty="0">
              <a:latin typeface="TeXGyreAdventor"/>
              <a:cs typeface="TeXGyreAdventor"/>
            </a:endParaRPr>
          </a:p>
          <a:p>
            <a:pPr marL="12700" marR="5080" algn="just">
              <a:lnSpc>
                <a:spcPct val="128800"/>
              </a:lnSpc>
            </a:pPr>
            <a:endParaRPr sz="2000" dirty="0">
              <a:latin typeface="TeXGyreAdventor"/>
              <a:cs typeface="TeXGyreAdventor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83E98943-E82E-4596-A489-4543986A1BB8}"/>
              </a:ext>
            </a:extLst>
          </p:cNvPr>
          <p:cNvSpPr/>
          <p:nvPr/>
        </p:nvSpPr>
        <p:spPr>
          <a:xfrm>
            <a:off x="4121150" y="4654549"/>
            <a:ext cx="4495800" cy="2216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725" y="1876425"/>
            <a:ext cx="11277600" cy="4533900"/>
          </a:xfrm>
          <a:custGeom>
            <a:avLst/>
            <a:gdLst/>
            <a:ahLst/>
            <a:cxnLst/>
            <a:rect l="l" t="t" r="r" b="b"/>
            <a:pathLst>
              <a:path w="11277600" h="4533900">
                <a:moveTo>
                  <a:pt x="0" y="0"/>
                </a:moveTo>
                <a:lnTo>
                  <a:pt x="0" y="4533900"/>
                </a:lnTo>
                <a:lnTo>
                  <a:pt x="11277600" y="4533900"/>
                </a:lnTo>
                <a:lnTo>
                  <a:pt x="11277600" y="400050"/>
                </a:lnTo>
                <a:lnTo>
                  <a:pt x="6013450" y="400050"/>
                </a:lnTo>
                <a:lnTo>
                  <a:pt x="5546725" y="398399"/>
                </a:lnTo>
                <a:lnTo>
                  <a:pt x="4648200" y="381000"/>
                </a:lnTo>
                <a:lnTo>
                  <a:pt x="4006850" y="357124"/>
                </a:lnTo>
                <a:lnTo>
                  <a:pt x="3205226" y="314325"/>
                </a:lnTo>
                <a:lnTo>
                  <a:pt x="2471674" y="265049"/>
                </a:lnTo>
                <a:lnTo>
                  <a:pt x="2131949" y="238125"/>
                </a:lnTo>
                <a:lnTo>
                  <a:pt x="1519301" y="180975"/>
                </a:lnTo>
                <a:lnTo>
                  <a:pt x="773112" y="99949"/>
                </a:lnTo>
                <a:lnTo>
                  <a:pt x="403225" y="55499"/>
                </a:lnTo>
                <a:lnTo>
                  <a:pt x="0" y="0"/>
                </a:lnTo>
                <a:close/>
              </a:path>
              <a:path w="11277600" h="4533900">
                <a:moveTo>
                  <a:pt x="11277600" y="1524"/>
                </a:moveTo>
                <a:lnTo>
                  <a:pt x="10510901" y="115824"/>
                </a:lnTo>
                <a:lnTo>
                  <a:pt x="9740900" y="209550"/>
                </a:lnTo>
                <a:lnTo>
                  <a:pt x="9486900" y="234950"/>
                </a:lnTo>
                <a:lnTo>
                  <a:pt x="8974201" y="280924"/>
                </a:lnTo>
                <a:lnTo>
                  <a:pt x="8467725" y="319024"/>
                </a:lnTo>
                <a:lnTo>
                  <a:pt x="8215249" y="334899"/>
                </a:lnTo>
                <a:lnTo>
                  <a:pt x="7465949" y="371475"/>
                </a:lnTo>
                <a:lnTo>
                  <a:pt x="6731000" y="392049"/>
                </a:lnTo>
                <a:lnTo>
                  <a:pt x="6013450" y="400050"/>
                </a:lnTo>
                <a:lnTo>
                  <a:pt x="11277600" y="400050"/>
                </a:lnTo>
                <a:lnTo>
                  <a:pt x="11277600" y="1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25" y="6391275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525" y="9525"/>
            <a:ext cx="12192000" cy="6381750"/>
            <a:chOff x="9525" y="9525"/>
            <a:chExt cx="12192000" cy="6381750"/>
          </a:xfrm>
        </p:grpSpPr>
        <p:sp>
          <p:nvSpPr>
            <p:cNvPr id="5" name="object 5"/>
            <p:cNvSpPr/>
            <p:nvPr/>
          </p:nvSpPr>
          <p:spPr>
            <a:xfrm>
              <a:off x="9525" y="9524"/>
              <a:ext cx="12192000" cy="6381750"/>
            </a:xfrm>
            <a:custGeom>
              <a:avLst/>
              <a:gdLst/>
              <a:ahLst/>
              <a:cxnLst/>
              <a:rect l="l" t="t" r="r" b="b"/>
              <a:pathLst>
                <a:path w="12192000" h="6381750">
                  <a:moveTo>
                    <a:pt x="12192000" y="470027"/>
                  </a:moveTo>
                  <a:lnTo>
                    <a:pt x="11709273" y="470027"/>
                  </a:lnTo>
                  <a:lnTo>
                    <a:pt x="11709273" y="6381636"/>
                  </a:lnTo>
                  <a:lnTo>
                    <a:pt x="12192000" y="6381636"/>
                  </a:lnTo>
                  <a:lnTo>
                    <a:pt x="12192000" y="470027"/>
                  </a:lnTo>
                  <a:close/>
                </a:path>
                <a:path w="12192000" h="638175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1750"/>
                  </a:lnTo>
                  <a:lnTo>
                    <a:pt x="476377" y="638175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39400" y="28575"/>
              <a:ext cx="704850" cy="11620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448925" y="9525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01750" y="850546"/>
            <a:ext cx="881824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Pogon </a:t>
            </a:r>
            <a:r>
              <a:rPr spc="-10" dirty="0"/>
              <a:t>na </a:t>
            </a:r>
            <a:r>
              <a:rPr spc="-30" dirty="0"/>
              <a:t>prednjim </a:t>
            </a:r>
            <a:r>
              <a:rPr dirty="0"/>
              <a:t>i </a:t>
            </a:r>
            <a:r>
              <a:rPr spc="-30" dirty="0"/>
              <a:t>zadnjim</a:t>
            </a:r>
            <a:r>
              <a:rPr spc="560" dirty="0"/>
              <a:t> </a:t>
            </a:r>
            <a:r>
              <a:rPr spc="-15" dirty="0"/>
              <a:t>točkovima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28772" y="1616627"/>
            <a:ext cx="9962515" cy="8884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9500"/>
              </a:lnSpc>
              <a:spcBef>
                <a:spcPts val="100"/>
              </a:spcBef>
            </a:pP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Pogon</a:t>
            </a:r>
            <a:r>
              <a:rPr sz="2000" spc="-3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na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zadnjim</a:t>
            </a:r>
            <a:r>
              <a:rPr sz="2000" spc="-9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25" dirty="0">
                <a:solidFill>
                  <a:srgbClr val="404040"/>
                </a:solidFill>
                <a:latin typeface="TeXGyreAdventor"/>
                <a:cs typeface="TeXGyreAdventor"/>
              </a:rPr>
              <a:t>točkovima</a:t>
            </a:r>
            <a:r>
              <a:rPr sz="2000" spc="-229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–</a:t>
            </a:r>
            <a:r>
              <a:rPr sz="2000" spc="-5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eXGyreAdventor"/>
                <a:cs typeface="TeXGyreAdventor"/>
              </a:rPr>
              <a:t>da</a:t>
            </a:r>
            <a:r>
              <a:rPr sz="2000" spc="6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eXGyreAdventor"/>
                <a:cs typeface="TeXGyreAdventor"/>
              </a:rPr>
              <a:t>bi</a:t>
            </a:r>
            <a:r>
              <a:rPr sz="2000" spc="4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došlo</a:t>
            </a:r>
            <a:r>
              <a:rPr sz="2000" spc="-18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eXGyreAdventor"/>
                <a:cs typeface="TeXGyreAdventor"/>
              </a:rPr>
              <a:t>do</a:t>
            </a:r>
            <a:r>
              <a:rPr sz="2000" spc="4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klizanja  </a:t>
            </a:r>
            <a:r>
              <a:rPr sz="2000" spc="35" dirty="0">
                <a:solidFill>
                  <a:srgbClr val="404040"/>
                </a:solidFill>
                <a:latin typeface="TeXGyreAdventor"/>
                <a:cs typeface="TeXGyreAdventor"/>
              </a:rPr>
              <a:t>vozila</a:t>
            </a:r>
            <a:r>
              <a:rPr sz="2000" spc="-229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potrebno</a:t>
            </a:r>
            <a:r>
              <a:rPr sz="2000" spc="-3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je</a:t>
            </a:r>
            <a:r>
              <a:rPr sz="2000" spc="-1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eXGyreAdventor"/>
                <a:cs typeface="TeXGyreAdventor"/>
              </a:rPr>
              <a:t>da</a:t>
            </a:r>
            <a:r>
              <a:rPr sz="2000" spc="7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25" dirty="0">
                <a:solidFill>
                  <a:srgbClr val="404040"/>
                </a:solidFill>
                <a:latin typeface="TeXGyreAdventor"/>
                <a:cs typeface="TeXGyreAdventor"/>
              </a:rPr>
              <a:t>su</a:t>
            </a:r>
            <a:r>
              <a:rPr sz="2000" spc="-9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otpori</a:t>
            </a:r>
            <a:r>
              <a:rPr sz="2000" spc="45" dirty="0">
                <a:solidFill>
                  <a:srgbClr val="404040"/>
                </a:solidFill>
                <a:latin typeface="TeXGyreAdventor"/>
                <a:cs typeface="TeXGyreAdventor"/>
              </a:rPr>
              <a:t> veći</a:t>
            </a:r>
            <a:r>
              <a:rPr sz="2000" spc="-19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od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athezione</a:t>
            </a:r>
            <a:r>
              <a:rPr sz="2000" spc="-17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50" dirty="0">
                <a:solidFill>
                  <a:srgbClr val="404040"/>
                </a:solidFill>
                <a:latin typeface="TeXGyreAdventor"/>
                <a:cs typeface="TeXGyreAdventor"/>
              </a:rPr>
              <a:t>sile.</a:t>
            </a:r>
            <a:endParaRPr sz="2000" dirty="0">
              <a:latin typeface="TeXGyreAdventor"/>
              <a:cs typeface="TeXGyreAdventor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8772" y="4051971"/>
            <a:ext cx="9581515" cy="8662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46100"/>
              </a:lnSpc>
              <a:spcBef>
                <a:spcPts val="95"/>
              </a:spcBef>
            </a:pP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Pogon</a:t>
            </a:r>
            <a:r>
              <a:rPr sz="2000" spc="-3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na</a:t>
            </a:r>
            <a:r>
              <a:rPr sz="2000" spc="-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prednje</a:t>
            </a:r>
            <a:r>
              <a:rPr sz="2000" spc="-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25" dirty="0">
                <a:solidFill>
                  <a:srgbClr val="404040"/>
                </a:solidFill>
                <a:latin typeface="TeXGyreAdventor"/>
                <a:cs typeface="TeXGyreAdventor"/>
              </a:rPr>
              <a:t>točkove</a:t>
            </a:r>
            <a:r>
              <a:rPr sz="2000" spc="-17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–</a:t>
            </a:r>
            <a:r>
              <a:rPr sz="2000" spc="-5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na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usponu</a:t>
            </a:r>
            <a:r>
              <a:rPr sz="2000" spc="-10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se</a:t>
            </a:r>
            <a:r>
              <a:rPr sz="2000" spc="-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25" dirty="0">
                <a:solidFill>
                  <a:srgbClr val="404040"/>
                </a:solidFill>
                <a:latin typeface="TeXGyreAdventor"/>
                <a:cs typeface="TeXGyreAdventor"/>
              </a:rPr>
              <a:t>smanjuje  normalna </a:t>
            </a:r>
            <a:r>
              <a:rPr sz="2000" spc="10" dirty="0" err="1">
                <a:solidFill>
                  <a:srgbClr val="404040"/>
                </a:solidFill>
                <a:latin typeface="TeXGyreAdventor"/>
                <a:cs typeface="TeXGyreAdventor"/>
              </a:rPr>
              <a:t>reakcija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20" dirty="0" err="1">
                <a:solidFill>
                  <a:srgbClr val="404040"/>
                </a:solidFill>
                <a:latin typeface="TeXGyreAdventor"/>
                <a:cs typeface="TeXGyreAdventor"/>
              </a:rPr>
              <a:t>podloge</a:t>
            </a:r>
            <a:r>
              <a:rPr lang="en-US"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a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atheziona </a:t>
            </a:r>
            <a:r>
              <a:rPr sz="2000" spc="55" dirty="0">
                <a:solidFill>
                  <a:srgbClr val="404040"/>
                </a:solidFill>
                <a:latin typeface="TeXGyreAdventor"/>
                <a:cs typeface="TeXGyreAdventor"/>
              </a:rPr>
              <a:t>sila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je </a:t>
            </a:r>
            <a:r>
              <a:rPr sz="2000" spc="20" dirty="0" err="1">
                <a:solidFill>
                  <a:srgbClr val="404040"/>
                </a:solidFill>
                <a:latin typeface="TeXGyreAdventor"/>
                <a:cs typeface="TeXGyreAdventor"/>
              </a:rPr>
              <a:t>manja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sr-Latn-RS"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š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to  </a:t>
            </a:r>
            <a:r>
              <a:rPr sz="2000" dirty="0" err="1">
                <a:solidFill>
                  <a:srgbClr val="404040"/>
                </a:solidFill>
                <a:latin typeface="TeXGyreAdventor"/>
                <a:cs typeface="TeXGyreAdventor"/>
              </a:rPr>
              <a:t>zna</a:t>
            </a:r>
            <a:r>
              <a:rPr lang="sr-Latn-RS" sz="2000" dirty="0">
                <a:solidFill>
                  <a:srgbClr val="404040"/>
                </a:solidFill>
                <a:latin typeface="TeXGyreAdventor"/>
                <a:cs typeface="TeXGyreAdventor"/>
              </a:rPr>
              <a:t>č</a:t>
            </a:r>
            <a:r>
              <a:rPr sz="2000" dirty="0" err="1">
                <a:solidFill>
                  <a:srgbClr val="404040"/>
                </a:solidFill>
                <a:latin typeface="TeXGyreAdventor"/>
                <a:cs typeface="TeXGyreAdventor"/>
              </a:rPr>
              <a:t>i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eXGyreAdventor"/>
                <a:cs typeface="TeXGyreAdventor"/>
              </a:rPr>
              <a:t>da </a:t>
            </a:r>
            <a:r>
              <a:rPr lang="sr-Latn-RS"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ć</a:t>
            </a:r>
            <a:r>
              <a:rPr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e 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prvo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nastupiti</a:t>
            </a:r>
            <a:r>
              <a:rPr sz="2000" spc="-229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proklizavanje</a:t>
            </a:r>
            <a:endParaRPr sz="2000" dirty="0">
              <a:latin typeface="TeXGyreAdventor"/>
              <a:cs typeface="TeXGyreAdventor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990729" y="2505075"/>
            <a:ext cx="4473822" cy="4165048"/>
            <a:chOff x="1495425" y="3133725"/>
            <a:chExt cx="2019300" cy="3609975"/>
          </a:xfrm>
        </p:grpSpPr>
        <p:sp>
          <p:nvSpPr>
            <p:cNvPr id="12" name="object 12"/>
            <p:cNvSpPr/>
            <p:nvPr/>
          </p:nvSpPr>
          <p:spPr>
            <a:xfrm>
              <a:off x="1495425" y="3133725"/>
              <a:ext cx="2019300" cy="11906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95425" y="5543548"/>
              <a:ext cx="1914525" cy="12001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7950" y="615950"/>
            <a:ext cx="6523355" cy="69057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sr-Latn-RS" sz="4400" dirty="0">
                <a:latin typeface="+mj-lt"/>
                <a:cs typeface="TeXGyreAdventor"/>
              </a:rPr>
              <a:t>Pogon na zadnjim točkovima</a:t>
            </a:r>
            <a:endParaRPr sz="4400" dirty="0">
              <a:latin typeface="+mj-lt"/>
              <a:cs typeface="TeXGyreAdvento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9350" y="1682750"/>
            <a:ext cx="10273032" cy="8884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9500"/>
              </a:lnSpc>
              <a:spcBef>
                <a:spcPts val="100"/>
              </a:spcBef>
            </a:pP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Pogon</a:t>
            </a:r>
            <a:r>
              <a:rPr sz="2000" spc="-4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na</a:t>
            </a:r>
            <a:r>
              <a:rPr sz="2000" spc="-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45" dirty="0">
                <a:solidFill>
                  <a:srgbClr val="404040"/>
                </a:solidFill>
                <a:latin typeface="TeXGyreAdventor"/>
                <a:cs typeface="TeXGyreAdventor"/>
              </a:rPr>
              <a:t>svim</a:t>
            </a:r>
            <a:r>
              <a:rPr sz="2000" spc="-17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točkovima</a:t>
            </a:r>
            <a:r>
              <a:rPr sz="2000" spc="-204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–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 proklizavanje</a:t>
            </a:r>
            <a:r>
              <a:rPr sz="2000" spc="-18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će</a:t>
            </a:r>
            <a:r>
              <a:rPr sz="2000" spc="-1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nastupiti  </a:t>
            </a:r>
            <a:r>
              <a:rPr sz="2000" spc="-15" dirty="0">
                <a:solidFill>
                  <a:srgbClr val="404040"/>
                </a:solidFill>
                <a:latin typeface="TeXGyreAdventor"/>
                <a:cs typeface="TeXGyreAdventor"/>
              </a:rPr>
              <a:t>ako</a:t>
            </a:r>
            <a:r>
              <a:rPr sz="2000" spc="3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je</a:t>
            </a:r>
            <a:r>
              <a:rPr sz="2000" spc="-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atheziona</a:t>
            </a:r>
            <a:r>
              <a:rPr sz="2000" spc="-15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55" dirty="0">
                <a:solidFill>
                  <a:srgbClr val="404040"/>
                </a:solidFill>
                <a:latin typeface="TeXGyreAdventor"/>
                <a:cs typeface="TeXGyreAdventor"/>
              </a:rPr>
              <a:t>sila</a:t>
            </a:r>
            <a:r>
              <a:rPr sz="2000" spc="-23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točkova</a:t>
            </a:r>
            <a:r>
              <a:rPr sz="2000" spc="-23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i</a:t>
            </a:r>
            <a:r>
              <a:rPr sz="2000" spc="4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tla</a:t>
            </a:r>
            <a:r>
              <a:rPr sz="2000" spc="-8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manja</a:t>
            </a:r>
            <a:r>
              <a:rPr sz="2000" spc="-15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od</a:t>
            </a:r>
            <a:r>
              <a:rPr sz="2000" spc="-1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eXGyreAdventor"/>
                <a:cs typeface="TeXGyreAdventor"/>
              </a:rPr>
              <a:t>otpora.</a:t>
            </a:r>
            <a:endParaRPr sz="2000" dirty="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54350" y="2947424"/>
            <a:ext cx="4762500" cy="3105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246" y="1876424"/>
            <a:ext cx="11277600" cy="4533900"/>
          </a:xfrm>
          <a:custGeom>
            <a:avLst/>
            <a:gdLst/>
            <a:ahLst/>
            <a:cxnLst/>
            <a:rect l="l" t="t" r="r" b="b"/>
            <a:pathLst>
              <a:path w="11277600" h="4533900">
                <a:moveTo>
                  <a:pt x="0" y="0"/>
                </a:moveTo>
                <a:lnTo>
                  <a:pt x="0" y="4533900"/>
                </a:lnTo>
                <a:lnTo>
                  <a:pt x="11277600" y="4533900"/>
                </a:lnTo>
                <a:lnTo>
                  <a:pt x="11277600" y="400050"/>
                </a:lnTo>
                <a:lnTo>
                  <a:pt x="6013450" y="400050"/>
                </a:lnTo>
                <a:lnTo>
                  <a:pt x="5546725" y="398399"/>
                </a:lnTo>
                <a:lnTo>
                  <a:pt x="4648200" y="381000"/>
                </a:lnTo>
                <a:lnTo>
                  <a:pt x="4006850" y="357124"/>
                </a:lnTo>
                <a:lnTo>
                  <a:pt x="3205226" y="314325"/>
                </a:lnTo>
                <a:lnTo>
                  <a:pt x="2471674" y="265049"/>
                </a:lnTo>
                <a:lnTo>
                  <a:pt x="2131949" y="238125"/>
                </a:lnTo>
                <a:lnTo>
                  <a:pt x="1519301" y="180975"/>
                </a:lnTo>
                <a:lnTo>
                  <a:pt x="773112" y="99949"/>
                </a:lnTo>
                <a:lnTo>
                  <a:pt x="403225" y="55499"/>
                </a:lnTo>
                <a:lnTo>
                  <a:pt x="0" y="0"/>
                </a:lnTo>
                <a:close/>
              </a:path>
              <a:path w="11277600" h="4533900">
                <a:moveTo>
                  <a:pt x="11277600" y="1524"/>
                </a:moveTo>
                <a:lnTo>
                  <a:pt x="10510901" y="115824"/>
                </a:lnTo>
                <a:lnTo>
                  <a:pt x="9740900" y="209550"/>
                </a:lnTo>
                <a:lnTo>
                  <a:pt x="9486900" y="234950"/>
                </a:lnTo>
                <a:lnTo>
                  <a:pt x="8974201" y="280924"/>
                </a:lnTo>
                <a:lnTo>
                  <a:pt x="8467725" y="319024"/>
                </a:lnTo>
                <a:lnTo>
                  <a:pt x="8215249" y="334899"/>
                </a:lnTo>
                <a:lnTo>
                  <a:pt x="7465949" y="371475"/>
                </a:lnTo>
                <a:lnTo>
                  <a:pt x="6731000" y="392049"/>
                </a:lnTo>
                <a:lnTo>
                  <a:pt x="6013450" y="400050"/>
                </a:lnTo>
                <a:lnTo>
                  <a:pt x="11277600" y="400050"/>
                </a:lnTo>
                <a:lnTo>
                  <a:pt x="11277600" y="1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25" y="6391275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525" y="9525"/>
            <a:ext cx="12192000" cy="6381750"/>
            <a:chOff x="9525" y="9525"/>
            <a:chExt cx="12192000" cy="6381750"/>
          </a:xfrm>
        </p:grpSpPr>
        <p:sp>
          <p:nvSpPr>
            <p:cNvPr id="5" name="object 5"/>
            <p:cNvSpPr/>
            <p:nvPr/>
          </p:nvSpPr>
          <p:spPr>
            <a:xfrm>
              <a:off x="9525" y="9524"/>
              <a:ext cx="12192000" cy="6381750"/>
            </a:xfrm>
            <a:custGeom>
              <a:avLst/>
              <a:gdLst/>
              <a:ahLst/>
              <a:cxnLst/>
              <a:rect l="l" t="t" r="r" b="b"/>
              <a:pathLst>
                <a:path w="12192000" h="6381750">
                  <a:moveTo>
                    <a:pt x="12192000" y="470027"/>
                  </a:moveTo>
                  <a:lnTo>
                    <a:pt x="11709273" y="470027"/>
                  </a:lnTo>
                  <a:lnTo>
                    <a:pt x="11709273" y="6381636"/>
                  </a:lnTo>
                  <a:lnTo>
                    <a:pt x="12192000" y="6381636"/>
                  </a:lnTo>
                  <a:lnTo>
                    <a:pt x="12192000" y="470027"/>
                  </a:lnTo>
                  <a:close/>
                </a:path>
                <a:path w="12192000" h="638175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1750"/>
                  </a:lnTo>
                  <a:lnTo>
                    <a:pt x="476377" y="638175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39400" y="28575"/>
              <a:ext cx="704850" cy="11620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448925" y="9525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39519" y="979003"/>
            <a:ext cx="9209406" cy="691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Dinamička </a:t>
            </a:r>
            <a:r>
              <a:rPr spc="-20" dirty="0"/>
              <a:t>kontrola </a:t>
            </a:r>
            <a:r>
              <a:rPr spc="-15" dirty="0"/>
              <a:t>stabilnosti</a:t>
            </a:r>
            <a:r>
              <a:rPr spc="405" dirty="0"/>
              <a:t> </a:t>
            </a:r>
            <a:r>
              <a:rPr spc="-10" dirty="0"/>
              <a:t>(DSC)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85854" y="1964884"/>
            <a:ext cx="8207296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8795" algn="just">
              <a:lnSpc>
                <a:spcPct val="149500"/>
              </a:lnSpc>
              <a:spcBef>
                <a:spcPts val="100"/>
              </a:spcBef>
            </a:pPr>
            <a:r>
              <a:rPr sz="2000" spc="35" dirty="0">
                <a:solidFill>
                  <a:srgbClr val="404040"/>
                </a:solidFill>
                <a:latin typeface="TeXGyreAdventor"/>
                <a:cs typeface="TeXGyreAdventor"/>
              </a:rPr>
              <a:t>Čini</a:t>
            </a:r>
            <a:r>
              <a:rPr sz="2000" spc="-114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automobil</a:t>
            </a:r>
            <a:r>
              <a:rPr sz="2000" spc="-19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još </a:t>
            </a:r>
            <a:r>
              <a:rPr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stabilnijim</a:t>
            </a:r>
            <a:r>
              <a:rPr sz="2000" spc="-24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u</a:t>
            </a:r>
            <a:r>
              <a:rPr sz="2000" spc="-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krivinama</a:t>
            </a:r>
            <a:r>
              <a:rPr sz="2000" spc="-23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55" dirty="0">
                <a:solidFill>
                  <a:srgbClr val="404040"/>
                </a:solidFill>
                <a:latin typeface="TeXGyreAdventor"/>
                <a:cs typeface="TeXGyreAdventor"/>
              </a:rPr>
              <a:t>ili</a:t>
            </a:r>
            <a:r>
              <a:rPr sz="2000" spc="-18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eXGyreAdventor"/>
                <a:cs typeface="TeXGyreAdventor"/>
              </a:rPr>
              <a:t>kada 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morate</a:t>
            </a:r>
            <a:r>
              <a:rPr sz="2000" spc="-10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0" dirty="0" err="1">
                <a:solidFill>
                  <a:srgbClr val="404040"/>
                </a:solidFill>
                <a:latin typeface="TeXGyreAdventor"/>
                <a:cs typeface="TeXGyreAdventor"/>
              </a:rPr>
              <a:t>naglo</a:t>
            </a:r>
            <a:r>
              <a:rPr sz="2000" spc="-1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sr-Latn-RS"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izbjeći</a:t>
            </a:r>
            <a:r>
              <a:rPr sz="2000" spc="-4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predmet</a:t>
            </a:r>
            <a:r>
              <a:rPr sz="2000" spc="-13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55" dirty="0">
                <a:solidFill>
                  <a:srgbClr val="404040"/>
                </a:solidFill>
                <a:latin typeface="TeXGyreAdventor"/>
                <a:cs typeface="TeXGyreAdventor"/>
              </a:rPr>
              <a:t>ili</a:t>
            </a:r>
            <a:r>
              <a:rPr sz="2000" spc="-1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0" dirty="0" err="1">
                <a:solidFill>
                  <a:srgbClr val="404040"/>
                </a:solidFill>
                <a:latin typeface="TeXGyreAdventor"/>
                <a:cs typeface="TeXGyreAdventor"/>
              </a:rPr>
              <a:t>osobu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.</a:t>
            </a:r>
            <a:endParaRPr sz="3200" dirty="0">
              <a:latin typeface="TeXGyreAdventor"/>
              <a:cs typeface="TeXGyreAdventor"/>
            </a:endParaRPr>
          </a:p>
          <a:p>
            <a:pPr marL="79375" algn="just">
              <a:lnSpc>
                <a:spcPct val="100000"/>
              </a:lnSpc>
            </a:pP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S</a:t>
            </a:r>
            <a:r>
              <a:rPr lang="sr-Latn-RS"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istem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eXGyreAdventor"/>
                <a:cs typeface="TeXGyreAdventor"/>
              </a:rPr>
              <a:t>po </a:t>
            </a:r>
            <a:r>
              <a:rPr sz="2000" spc="-10" dirty="0">
                <a:solidFill>
                  <a:srgbClr val="404040"/>
                </a:solidFill>
                <a:latin typeface="TeXGyreAdventor"/>
                <a:cs typeface="TeXGyreAdventor"/>
              </a:rPr>
              <a:t>potrebi </a:t>
            </a:r>
            <a:r>
              <a:rPr sz="2000" spc="25" dirty="0">
                <a:solidFill>
                  <a:srgbClr val="404040"/>
                </a:solidFill>
                <a:latin typeface="TeXGyreAdventor"/>
                <a:cs typeface="TeXGyreAdventor"/>
              </a:rPr>
              <a:t>smanjuje </a:t>
            </a:r>
            <a:r>
              <a:rPr sz="2000" spc="5" dirty="0" err="1">
                <a:solidFill>
                  <a:srgbClr val="404040"/>
                </a:solidFill>
                <a:latin typeface="TeXGyreAdventor"/>
                <a:cs typeface="TeXGyreAdventor"/>
              </a:rPr>
              <a:t>snagu</a:t>
            </a: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20" dirty="0" err="1">
                <a:solidFill>
                  <a:srgbClr val="404040"/>
                </a:solidFill>
                <a:latin typeface="TeXGyreAdventor"/>
                <a:cs typeface="TeXGyreAdventor"/>
              </a:rPr>
              <a:t>motora</a:t>
            </a:r>
            <a:r>
              <a:rPr lang="sr-Latn-RS"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-40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dirty="0" err="1">
                <a:solidFill>
                  <a:srgbClr val="404040"/>
                </a:solidFill>
                <a:latin typeface="TeXGyreAdventor"/>
                <a:cs typeface="TeXGyreAdventor"/>
              </a:rPr>
              <a:t>i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20" dirty="0" err="1">
                <a:solidFill>
                  <a:srgbClr val="404040"/>
                </a:solidFill>
                <a:latin typeface="TeXGyreAdventor"/>
                <a:cs typeface="TeXGyreAdventor"/>
              </a:rPr>
              <a:t>upravlja</a:t>
            </a:r>
            <a:r>
              <a:rPr lang="sr-Latn-RS" sz="2000" dirty="0">
                <a:latin typeface="TeXGyreAdventor"/>
                <a:cs typeface="TeXGyreAdventor"/>
              </a:rPr>
              <a:t> </a:t>
            </a:r>
            <a:r>
              <a:rPr sz="2000" spc="15" dirty="0" err="1">
                <a:solidFill>
                  <a:srgbClr val="404040"/>
                </a:solidFill>
                <a:latin typeface="TeXGyreAdventor"/>
                <a:cs typeface="TeXGyreAdventor"/>
              </a:rPr>
              <a:t>pritiskom</a:t>
            </a:r>
            <a:r>
              <a:rPr sz="2000" spc="-17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25" dirty="0">
                <a:solidFill>
                  <a:srgbClr val="404040"/>
                </a:solidFill>
                <a:latin typeface="TeXGyreAdventor"/>
                <a:cs typeface="TeXGyreAdventor"/>
              </a:rPr>
              <a:t>kočnica</a:t>
            </a:r>
            <a:r>
              <a:rPr sz="2000" spc="-23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na</a:t>
            </a:r>
            <a:r>
              <a:rPr sz="2000" spc="-8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pojedinim</a:t>
            </a:r>
            <a:r>
              <a:rPr sz="2000" spc="-17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10" dirty="0" err="1">
                <a:solidFill>
                  <a:srgbClr val="404040"/>
                </a:solidFill>
                <a:latin typeface="TeXGyreAdventor"/>
                <a:cs typeface="TeXGyreAdventor"/>
              </a:rPr>
              <a:t>točkovima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.</a:t>
            </a:r>
            <a:endParaRPr lang="sr-Latn-RS" sz="2000" spc="10" dirty="0">
              <a:solidFill>
                <a:srgbClr val="404040"/>
              </a:solidFill>
              <a:latin typeface="TeXGyreAdventor"/>
              <a:cs typeface="TeXGyreAdventor"/>
            </a:endParaRPr>
          </a:p>
          <a:p>
            <a:pPr marL="79375" algn="just">
              <a:lnSpc>
                <a:spcPct val="100000"/>
              </a:lnSpc>
            </a:pPr>
            <a:endParaRPr lang="sr-Latn-RS" sz="2000" spc="10" dirty="0">
              <a:solidFill>
                <a:srgbClr val="404040"/>
              </a:solidFill>
              <a:latin typeface="TeXGyreAdventor"/>
              <a:cs typeface="TeXGyreAdventor"/>
            </a:endParaRPr>
          </a:p>
          <a:p>
            <a:pPr marL="79375" algn="just"/>
            <a:r>
              <a:rPr lang="en-US" sz="2000" spc="40" dirty="0">
                <a:solidFill>
                  <a:srgbClr val="404040"/>
                </a:solidFill>
                <a:latin typeface="TeXGyreAdventor"/>
                <a:cs typeface="TeXGyreAdventor"/>
              </a:rPr>
              <a:t>Ova</a:t>
            </a:r>
            <a:r>
              <a:rPr lang="en-US" sz="2000" spc="-15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20" dirty="0" err="1">
                <a:solidFill>
                  <a:srgbClr val="404040"/>
                </a:solidFill>
                <a:latin typeface="TeXGyreAdventor"/>
                <a:cs typeface="TeXGyreAdventor"/>
              </a:rPr>
              <a:t>sigurnosna</a:t>
            </a:r>
            <a:r>
              <a:rPr lang="en-US" sz="2000" spc="-229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25" dirty="0" err="1">
                <a:solidFill>
                  <a:srgbClr val="404040"/>
                </a:solidFill>
                <a:latin typeface="TeXGyreAdventor"/>
                <a:cs typeface="TeXGyreAdventor"/>
              </a:rPr>
              <a:t>funkcija</a:t>
            </a:r>
            <a:r>
              <a:rPr lang="en-US" sz="2000" spc="-23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5" dirty="0" err="1">
                <a:solidFill>
                  <a:srgbClr val="404040"/>
                </a:solidFill>
                <a:latin typeface="TeXGyreAdventor"/>
                <a:cs typeface="TeXGyreAdventor"/>
              </a:rPr>
              <a:t>pomaže</a:t>
            </a:r>
            <a:r>
              <a:rPr lang="en-US" sz="2000" spc="-9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-20" dirty="0">
                <a:solidFill>
                  <a:srgbClr val="404040"/>
                </a:solidFill>
                <a:latin typeface="TeXGyreAdventor"/>
                <a:cs typeface="TeXGyreAdventor"/>
              </a:rPr>
              <a:t>da</a:t>
            </a:r>
            <a:r>
              <a:rPr lang="en-US"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-10" dirty="0" err="1">
                <a:solidFill>
                  <a:srgbClr val="404040"/>
                </a:solidFill>
                <a:latin typeface="TeXGyreAdventor"/>
                <a:cs typeface="TeXGyreAdventor"/>
              </a:rPr>
              <a:t>zadržite</a:t>
            </a:r>
            <a:r>
              <a:rPr lang="en-US" sz="2000" spc="5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10" dirty="0" err="1">
                <a:solidFill>
                  <a:srgbClr val="404040"/>
                </a:solidFill>
                <a:latin typeface="TeXGyreAdventor"/>
                <a:cs typeface="TeXGyreAdventor"/>
              </a:rPr>
              <a:t>kontrolu</a:t>
            </a:r>
            <a:r>
              <a:rPr lang="en-US"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  </a:t>
            </a:r>
            <a:r>
              <a:rPr lang="en-US" sz="2000" spc="-5" dirty="0" err="1">
                <a:solidFill>
                  <a:srgbClr val="404040"/>
                </a:solidFill>
                <a:latin typeface="TeXGyreAdventor"/>
                <a:cs typeface="TeXGyreAdventor"/>
              </a:rPr>
              <a:t>nad</a:t>
            </a:r>
            <a:r>
              <a:rPr lang="en-US"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20" dirty="0" err="1">
                <a:solidFill>
                  <a:srgbClr val="404040"/>
                </a:solidFill>
                <a:latin typeface="TeXGyreAdventor"/>
                <a:cs typeface="TeXGyreAdventor"/>
              </a:rPr>
              <a:t>vozilom</a:t>
            </a:r>
            <a:r>
              <a:rPr lang="en-US"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dirty="0">
                <a:solidFill>
                  <a:srgbClr val="404040"/>
                </a:solidFill>
                <a:latin typeface="TeXGyreAdventor"/>
                <a:cs typeface="TeXGyreAdventor"/>
              </a:rPr>
              <a:t>u </a:t>
            </a:r>
            <a:r>
              <a:rPr lang="en-US" sz="2000" spc="10" dirty="0" err="1">
                <a:solidFill>
                  <a:srgbClr val="404040"/>
                </a:solidFill>
                <a:latin typeface="TeXGyreAdventor"/>
                <a:cs typeface="TeXGyreAdventor"/>
              </a:rPr>
              <a:t>situacijama</a:t>
            </a:r>
            <a:r>
              <a:rPr lang="en-US"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-20" dirty="0" err="1">
                <a:solidFill>
                  <a:srgbClr val="404040"/>
                </a:solidFill>
                <a:latin typeface="TeXGyreAdventor"/>
                <a:cs typeface="TeXGyreAdventor"/>
              </a:rPr>
              <a:t>kada</a:t>
            </a:r>
            <a:r>
              <a:rPr lang="en-US" sz="2000" spc="-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15" dirty="0" err="1">
                <a:solidFill>
                  <a:srgbClr val="404040"/>
                </a:solidFill>
                <a:latin typeface="TeXGyreAdventor"/>
                <a:cs typeface="TeXGyreAdventor"/>
              </a:rPr>
              <a:t>biste</a:t>
            </a:r>
            <a:r>
              <a:rPr lang="en-US"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20" dirty="0" err="1">
                <a:solidFill>
                  <a:srgbClr val="404040"/>
                </a:solidFill>
                <a:latin typeface="TeXGyreAdventor"/>
                <a:cs typeface="TeXGyreAdventor"/>
              </a:rPr>
              <a:t>inače</a:t>
            </a:r>
            <a:r>
              <a:rPr lang="en-US"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  </a:t>
            </a:r>
            <a:r>
              <a:rPr lang="en-US" sz="2000" spc="10" dirty="0" err="1">
                <a:solidFill>
                  <a:srgbClr val="404040"/>
                </a:solidFill>
                <a:latin typeface="TeXGyreAdventor"/>
                <a:cs typeface="TeXGyreAdventor"/>
              </a:rPr>
              <a:t>prekomjerno</a:t>
            </a:r>
            <a:r>
              <a:rPr lang="en-US" sz="2000" spc="-19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55" dirty="0" err="1">
                <a:solidFill>
                  <a:srgbClr val="404040"/>
                </a:solidFill>
                <a:latin typeface="TeXGyreAdventor"/>
                <a:cs typeface="TeXGyreAdventor"/>
              </a:rPr>
              <a:t>ili</a:t>
            </a:r>
            <a:r>
              <a:rPr lang="en-US" sz="2000" spc="-19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20" dirty="0" err="1">
                <a:solidFill>
                  <a:srgbClr val="404040"/>
                </a:solidFill>
                <a:latin typeface="TeXGyreAdventor"/>
                <a:cs typeface="TeXGyreAdventor"/>
              </a:rPr>
              <a:t>premalo</a:t>
            </a:r>
            <a:r>
              <a:rPr lang="en-US" sz="2000" spc="-18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5" dirty="0" err="1">
                <a:solidFill>
                  <a:srgbClr val="404040"/>
                </a:solidFill>
                <a:latin typeface="TeXGyreAdventor"/>
                <a:cs typeface="TeXGyreAdventor"/>
              </a:rPr>
              <a:t>zakrenuli</a:t>
            </a:r>
            <a:r>
              <a:rPr lang="en-US" sz="2000" spc="-114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en-US" sz="2000" spc="15" dirty="0" err="1">
                <a:solidFill>
                  <a:srgbClr val="404040"/>
                </a:solidFill>
                <a:latin typeface="TeXGyreAdventor"/>
                <a:cs typeface="TeXGyreAdventor"/>
              </a:rPr>
              <a:t>upravljač</a:t>
            </a:r>
            <a:r>
              <a:rPr lang="en-US"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.</a:t>
            </a:r>
            <a:endParaRPr lang="en-US" sz="2000" dirty="0">
              <a:latin typeface="TeXGyreAdventor"/>
              <a:cs typeface="TeXGyreAdventor"/>
            </a:endParaRPr>
          </a:p>
          <a:p>
            <a:pPr marL="79375" algn="just">
              <a:lnSpc>
                <a:spcPct val="100000"/>
              </a:lnSpc>
            </a:pPr>
            <a:endParaRPr sz="2000" dirty="0">
              <a:latin typeface="TeXGyreAdventor"/>
              <a:cs typeface="TeXGyreAdventor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5C514CD2-33AA-4E44-A5D8-6EEB07E0B811}"/>
              </a:ext>
            </a:extLst>
          </p:cNvPr>
          <p:cNvSpPr/>
          <p:nvPr/>
        </p:nvSpPr>
        <p:spPr>
          <a:xfrm>
            <a:off x="8921750" y="2057400"/>
            <a:ext cx="2705100" cy="3990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725" y="1876425"/>
            <a:ext cx="11277600" cy="4533900"/>
          </a:xfrm>
          <a:custGeom>
            <a:avLst/>
            <a:gdLst/>
            <a:ahLst/>
            <a:cxnLst/>
            <a:rect l="l" t="t" r="r" b="b"/>
            <a:pathLst>
              <a:path w="11277600" h="4533900">
                <a:moveTo>
                  <a:pt x="0" y="0"/>
                </a:moveTo>
                <a:lnTo>
                  <a:pt x="0" y="4533900"/>
                </a:lnTo>
                <a:lnTo>
                  <a:pt x="11277600" y="4533900"/>
                </a:lnTo>
                <a:lnTo>
                  <a:pt x="11277600" y="400050"/>
                </a:lnTo>
                <a:lnTo>
                  <a:pt x="6013450" y="400050"/>
                </a:lnTo>
                <a:lnTo>
                  <a:pt x="5546725" y="398399"/>
                </a:lnTo>
                <a:lnTo>
                  <a:pt x="4648200" y="381000"/>
                </a:lnTo>
                <a:lnTo>
                  <a:pt x="4006850" y="357124"/>
                </a:lnTo>
                <a:lnTo>
                  <a:pt x="3205226" y="314325"/>
                </a:lnTo>
                <a:lnTo>
                  <a:pt x="2471674" y="265049"/>
                </a:lnTo>
                <a:lnTo>
                  <a:pt x="2131949" y="238125"/>
                </a:lnTo>
                <a:lnTo>
                  <a:pt x="1519301" y="180975"/>
                </a:lnTo>
                <a:lnTo>
                  <a:pt x="773112" y="99949"/>
                </a:lnTo>
                <a:lnTo>
                  <a:pt x="403225" y="55499"/>
                </a:lnTo>
                <a:lnTo>
                  <a:pt x="0" y="0"/>
                </a:lnTo>
                <a:close/>
              </a:path>
              <a:path w="11277600" h="4533900">
                <a:moveTo>
                  <a:pt x="11277600" y="1524"/>
                </a:moveTo>
                <a:lnTo>
                  <a:pt x="10510901" y="115824"/>
                </a:lnTo>
                <a:lnTo>
                  <a:pt x="9740900" y="209550"/>
                </a:lnTo>
                <a:lnTo>
                  <a:pt x="9486900" y="234950"/>
                </a:lnTo>
                <a:lnTo>
                  <a:pt x="8974201" y="280924"/>
                </a:lnTo>
                <a:lnTo>
                  <a:pt x="8467725" y="319024"/>
                </a:lnTo>
                <a:lnTo>
                  <a:pt x="8215249" y="334899"/>
                </a:lnTo>
                <a:lnTo>
                  <a:pt x="7465949" y="371475"/>
                </a:lnTo>
                <a:lnTo>
                  <a:pt x="6731000" y="392049"/>
                </a:lnTo>
                <a:lnTo>
                  <a:pt x="6013450" y="400050"/>
                </a:lnTo>
                <a:lnTo>
                  <a:pt x="11277600" y="400050"/>
                </a:lnTo>
                <a:lnTo>
                  <a:pt x="11277600" y="1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25" y="6391275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525" y="9524"/>
            <a:ext cx="12192000" cy="6513830"/>
            <a:chOff x="9525" y="9524"/>
            <a:chExt cx="12192000" cy="6513830"/>
          </a:xfrm>
        </p:grpSpPr>
        <p:sp>
          <p:nvSpPr>
            <p:cNvPr id="5" name="object 5"/>
            <p:cNvSpPr/>
            <p:nvPr/>
          </p:nvSpPr>
          <p:spPr>
            <a:xfrm>
              <a:off x="9525" y="9524"/>
              <a:ext cx="12192000" cy="6381750"/>
            </a:xfrm>
            <a:custGeom>
              <a:avLst/>
              <a:gdLst/>
              <a:ahLst/>
              <a:cxnLst/>
              <a:rect l="l" t="t" r="r" b="b"/>
              <a:pathLst>
                <a:path w="12192000" h="6381750">
                  <a:moveTo>
                    <a:pt x="12192000" y="470027"/>
                  </a:moveTo>
                  <a:lnTo>
                    <a:pt x="11709273" y="470027"/>
                  </a:lnTo>
                  <a:lnTo>
                    <a:pt x="11709273" y="6381636"/>
                  </a:lnTo>
                  <a:lnTo>
                    <a:pt x="12192000" y="6381636"/>
                  </a:lnTo>
                  <a:lnTo>
                    <a:pt x="12192000" y="470027"/>
                  </a:lnTo>
                  <a:close/>
                </a:path>
                <a:path w="12192000" h="638175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1750"/>
                  </a:lnTo>
                  <a:lnTo>
                    <a:pt x="476377" y="638175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39400" y="28575"/>
              <a:ext cx="704850" cy="11620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448925" y="9525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15149" y="2328462"/>
              <a:ext cx="3686175" cy="19621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77075" y="4599304"/>
              <a:ext cx="3902075" cy="19240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377950" y="778382"/>
            <a:ext cx="8109584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Regulacija </a:t>
            </a:r>
            <a:r>
              <a:rPr spc="-5" dirty="0"/>
              <a:t>proklizavanja (TSC) </a:t>
            </a:r>
            <a:r>
              <a:rPr dirty="0"/>
              <a:t>i</a:t>
            </a:r>
            <a:r>
              <a:rPr spc="165" dirty="0"/>
              <a:t> </a:t>
            </a:r>
            <a:r>
              <a:rPr spc="-15" dirty="0"/>
              <a:t>(ESP)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15950" y="2521648"/>
            <a:ext cx="6096000" cy="1410643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000" spc="-20" dirty="0">
                <a:solidFill>
                  <a:srgbClr val="404040"/>
                </a:solidFill>
                <a:latin typeface="TeXGyreAdventor"/>
                <a:cs typeface="TeXGyreAdventor"/>
              </a:rPr>
              <a:t>TSC</a:t>
            </a:r>
            <a:endParaRPr sz="2000" dirty="0">
              <a:latin typeface="TeXGyreAdventor"/>
              <a:cs typeface="TeXGyreAdventor"/>
            </a:endParaRPr>
          </a:p>
          <a:p>
            <a:pPr marL="12700" marR="5080">
              <a:lnSpc>
                <a:spcPts val="2480"/>
              </a:lnSpc>
              <a:spcBef>
                <a:spcPts val="114"/>
              </a:spcBef>
            </a:pPr>
            <a:r>
              <a:rPr sz="2000" spc="-20" dirty="0">
                <a:solidFill>
                  <a:srgbClr val="404040"/>
                </a:solidFill>
                <a:latin typeface="TeXGyreAdventor"/>
                <a:cs typeface="TeXGyreAdventor"/>
              </a:rPr>
              <a:t>Smanjuje </a:t>
            </a:r>
            <a:r>
              <a:rPr sz="2000" spc="-10" dirty="0">
                <a:solidFill>
                  <a:srgbClr val="404040"/>
                </a:solidFill>
                <a:latin typeface="TeXGyreAdventor"/>
                <a:cs typeface="TeXGyreAdventor"/>
              </a:rPr>
              <a:t>pokretanje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točka </a:t>
            </a:r>
            <a:r>
              <a:rPr sz="2000" spc="-10" dirty="0">
                <a:solidFill>
                  <a:srgbClr val="404040"/>
                </a:solidFill>
                <a:latin typeface="TeXGyreAdventor"/>
                <a:cs typeface="TeXGyreAdventor"/>
              </a:rPr>
              <a:t>na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klizavim 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ili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zahtjevnim 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površinama </a:t>
            </a: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kao što </a:t>
            </a:r>
            <a:r>
              <a:rPr sz="2000" spc="-40" dirty="0">
                <a:solidFill>
                  <a:srgbClr val="404040"/>
                </a:solidFill>
                <a:latin typeface="TeXGyreAdventor"/>
                <a:cs typeface="TeXGyreAdventor"/>
              </a:rPr>
              <a:t>je 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šljunak </a:t>
            </a:r>
            <a:r>
              <a:rPr sz="2000" spc="-15" dirty="0">
                <a:solidFill>
                  <a:srgbClr val="404040"/>
                </a:solidFill>
                <a:latin typeface="TeXGyreAdventor"/>
                <a:cs typeface="TeXGyreAdventor"/>
              </a:rPr>
              <a:t>regulisanjem</a:t>
            </a:r>
            <a:r>
              <a:rPr sz="2000" spc="4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obrtnog</a:t>
            </a:r>
            <a:endParaRPr sz="2000" dirty="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momenta</a:t>
            </a:r>
            <a:r>
              <a:rPr sz="2000" spc="-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motora.</a:t>
            </a:r>
            <a:endParaRPr sz="2000" dirty="0">
              <a:latin typeface="TeXGyreAdventor"/>
              <a:cs typeface="TeXGyreAdventor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5949" y="4381182"/>
            <a:ext cx="6299199" cy="1423467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ESP</a:t>
            </a:r>
            <a:endParaRPr sz="2000" dirty="0">
              <a:latin typeface="TeXGyreAdventor"/>
              <a:cs typeface="TeXGyreAdventor"/>
            </a:endParaRPr>
          </a:p>
          <a:p>
            <a:pPr marL="12700" marR="5080" indent="47625">
              <a:lnSpc>
                <a:spcPts val="2480"/>
              </a:lnSpc>
              <a:spcBef>
                <a:spcPts val="120"/>
              </a:spcBef>
            </a:pP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Elektronski </a:t>
            </a:r>
            <a:r>
              <a:rPr sz="2000" spc="-10" dirty="0">
                <a:solidFill>
                  <a:srgbClr val="404040"/>
                </a:solidFill>
                <a:latin typeface="TeXGyreAdventor"/>
                <a:cs typeface="TeXGyreAdventor"/>
              </a:rPr>
              <a:t>sistem </a:t>
            </a: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stabilnosti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nadgleda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faktore </a:t>
            </a: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kao što  su</a:t>
            </a:r>
            <a:r>
              <a:rPr sz="2000" spc="-5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eXGyreAdventor"/>
                <a:cs typeface="TeXGyreAdventor"/>
              </a:rPr>
              <a:t>ugao</a:t>
            </a:r>
            <a:r>
              <a:rPr sz="2000" spc="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zakretanja</a:t>
            </a:r>
            <a:r>
              <a:rPr sz="2000" spc="-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točka</a:t>
            </a:r>
            <a:r>
              <a:rPr sz="2000" spc="5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uprav</a:t>
            </a:r>
            <a:r>
              <a:rPr sz="2000" spc="-27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eXGyreAdventor"/>
                <a:cs typeface="TeXGyreAdventor"/>
              </a:rPr>
              <a:t>ljača,</a:t>
            </a:r>
            <a:r>
              <a:rPr sz="2000" spc="-16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eXGyreAdventor"/>
                <a:cs typeface="TeXGyreAdventor"/>
              </a:rPr>
              <a:t>brzinu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zaokreta</a:t>
            </a:r>
            <a:r>
              <a:rPr sz="2000" spc="-9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i</a:t>
            </a:r>
            <a:endParaRPr sz="2000" dirty="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poprečno 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ubrzanje </a:t>
            </a:r>
            <a:r>
              <a:rPr sz="2000" spc="25" dirty="0">
                <a:solidFill>
                  <a:srgbClr val="404040"/>
                </a:solidFill>
                <a:latin typeface="TeXGyreAdventor"/>
                <a:cs typeface="TeXGyreAdventor"/>
              </a:rPr>
              <a:t>vozila </a:t>
            </a: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da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bi </a:t>
            </a:r>
            <a:r>
              <a:rPr sz="2000" spc="-10" dirty="0" err="1">
                <a:solidFill>
                  <a:srgbClr val="404040"/>
                </a:solidFill>
                <a:latin typeface="TeXGyreAdventor"/>
                <a:cs typeface="TeXGyreAdventor"/>
              </a:rPr>
              <a:t>odredio</a:t>
            </a:r>
            <a:r>
              <a:rPr sz="2000" spc="-26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-10" dirty="0" err="1">
                <a:solidFill>
                  <a:srgbClr val="404040"/>
                </a:solidFill>
                <a:latin typeface="TeXGyreAdventor"/>
                <a:cs typeface="TeXGyreAdventor"/>
              </a:rPr>
              <a:t>ponašanje</a:t>
            </a:r>
            <a:r>
              <a:rPr lang="sr-Latn-RS" sz="2000" dirty="0">
                <a:latin typeface="TeXGyreAdventor"/>
                <a:cs typeface="TeXGyreAdventor"/>
              </a:rPr>
              <a:t> </a:t>
            </a:r>
            <a:r>
              <a:rPr sz="2000" spc="25" dirty="0" err="1">
                <a:solidFill>
                  <a:srgbClr val="404040"/>
                </a:solidFill>
                <a:latin typeface="TeXGyreAdventor"/>
                <a:cs typeface="TeXGyreAdventor"/>
              </a:rPr>
              <a:t>vozila</a:t>
            </a:r>
            <a:endParaRPr sz="2000" dirty="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1372</TotalTime>
  <Words>843</Words>
  <Application>Microsoft Office PowerPoint</Application>
  <PresentationFormat>Custom</PresentationFormat>
  <Paragraphs>70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TeXGyreAdventor</vt:lpstr>
      <vt:lpstr>Office Theme</vt:lpstr>
      <vt:lpstr>STABILNOST VOZILA</vt:lpstr>
      <vt:lpstr>Sadržaj</vt:lpstr>
      <vt:lpstr>Stabilnost vozila</vt:lpstr>
      <vt:lpstr>Uzdužna stabilnost vozila</vt:lpstr>
      <vt:lpstr>PowerPoint Presentation</vt:lpstr>
      <vt:lpstr>Pogon na prednjim i zadnjim točkovima</vt:lpstr>
      <vt:lpstr>PowerPoint Presentation</vt:lpstr>
      <vt:lpstr>Dinamička kontrola stabilnosti (DSC)</vt:lpstr>
      <vt:lpstr>Regulacija proklizavanja (TSC) i (ESP)</vt:lpstr>
      <vt:lpstr>VDC</vt:lpstr>
      <vt:lpstr>HBA</vt:lpstr>
      <vt:lpstr>CBC</vt:lpstr>
      <vt:lpstr>Poprečna stabilnost vozila</vt:lpstr>
      <vt:lpstr>Zadatak poprečnog nagiba puta</vt:lpstr>
      <vt:lpstr>Kretanje vozila u krivini – centrifugalna sila</vt:lpstr>
      <vt:lpstr>Uticaj sila na vozilo</vt:lpstr>
      <vt:lpstr>Stabilnost na prevrtanje</vt:lpstr>
      <vt:lpstr>Odnosi uglova zakretanja upravljačkih  točkova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STABILNOST VOZILA</dc:title>
  <dc:creator>newuser</dc:creator>
  <cp:lastModifiedBy>Boris Lazarevic</cp:lastModifiedBy>
  <cp:revision>10</cp:revision>
  <dcterms:created xsi:type="dcterms:W3CDTF">2020-03-26T08:21:15Z</dcterms:created>
  <dcterms:modified xsi:type="dcterms:W3CDTF">2020-03-27T16:56:05Z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2020-03-25T00:00:00Z</vt:filetime>
  </property>
  <property fmtid="{D5CDD505-2E9C-101B-9397-08002B2CF9AE}" pid="3" name="LastSaved">
    <vt:filetime>2020-03-26T00:00:00Z</vt:filetime>
  </property>
</Properties>
</file>